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8" r:id="rId1"/>
  </p:sldMasterIdLst>
  <p:notesMasterIdLst>
    <p:notesMasterId r:id="rId22"/>
  </p:notesMasterIdLst>
  <p:sldIdLst>
    <p:sldId id="256" r:id="rId2"/>
    <p:sldId id="261" r:id="rId3"/>
    <p:sldId id="258" r:id="rId4"/>
    <p:sldId id="259" r:id="rId5"/>
    <p:sldId id="260" r:id="rId6"/>
    <p:sldId id="262" r:id="rId7"/>
    <p:sldId id="264" r:id="rId8"/>
    <p:sldId id="278" r:id="rId9"/>
    <p:sldId id="279" r:id="rId10"/>
    <p:sldId id="280" r:id="rId11"/>
    <p:sldId id="269" r:id="rId12"/>
    <p:sldId id="263" r:id="rId13"/>
    <p:sldId id="270" r:id="rId14"/>
    <p:sldId id="265" r:id="rId15"/>
    <p:sldId id="268" r:id="rId16"/>
    <p:sldId id="272" r:id="rId17"/>
    <p:sldId id="257" r:id="rId18"/>
    <p:sldId id="275" r:id="rId19"/>
    <p:sldId id="276" r:id="rId20"/>
    <p:sldId id="26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4"/>
    <p:restoredTop sz="94673"/>
  </p:normalViewPr>
  <p:slideViewPr>
    <p:cSldViewPr snapToGrid="0" snapToObjects="1">
      <p:cViewPr varScale="1">
        <p:scale>
          <a:sx n="78" d="100"/>
          <a:sy n="78" d="100"/>
        </p:scale>
        <p:origin x="16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C034A-4758-BD46-825A-DE7074825BC4}" type="datetimeFigureOut">
              <a:rPr lang="en-US" smtClean="0"/>
              <a:t>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1EFAF-6194-9C43-9B66-A1DAB78658A6}" type="slidenum">
              <a:rPr lang="en-US" smtClean="0"/>
              <a:t>‹#›</a:t>
            </a:fld>
            <a:endParaRPr lang="en-US"/>
          </a:p>
        </p:txBody>
      </p:sp>
    </p:spTree>
    <p:extLst>
      <p:ext uri="{BB962C8B-B14F-4D97-AF65-F5344CB8AC3E}">
        <p14:creationId xmlns:p14="http://schemas.microsoft.com/office/powerpoint/2010/main" val="1403138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443742C-7638-DF44-9B66-45B39E716294}" type="slidenum">
              <a:rPr lang="en-US" smtClean="0"/>
              <a:t>17</a:t>
            </a:fld>
            <a:endParaRPr lang="en-US"/>
          </a:p>
        </p:txBody>
      </p:sp>
    </p:spTree>
    <p:extLst>
      <p:ext uri="{BB962C8B-B14F-4D97-AF65-F5344CB8AC3E}">
        <p14:creationId xmlns:p14="http://schemas.microsoft.com/office/powerpoint/2010/main" val="3227334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11B7B-E048-7A46-B829-90D96B50A5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DB12A1-2A29-AF49-A1F4-895BCCC10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57F464-8979-0343-B9FE-A3BBE27DC817}"/>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210DBAF0-2AD7-F24B-9CAF-5626EBBD0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F10695-A90E-944B-95B1-C25719413C0B}"/>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3459499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6994B-22E9-9348-9584-E8FADEC34E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A172DD-F5E0-9E45-8F74-8BABBFD6D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E3F056-24CF-6849-99B4-48956D35F02D}"/>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40572D77-DE9A-3E4B-BFA8-B10F0C74FB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D1545-BD3F-D946-89C1-788791C79C94}"/>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726436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AC819E9-CFCF-3C46-8E89-CDE14A867F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FF0EF9-4D85-B946-BDF9-01DC7A9E90D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29CEAB-FD16-3345-BC17-23FE63B59451}"/>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96DEB5A4-A1DA-C444-99FD-00540FFB1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1C72E2-BB8E-C449-BC17-91E479F9EED7}"/>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1218669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F8435-85D8-2946-9288-BADB5557E6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D368CA-49B1-D94F-835A-AEB6033885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133DEA-6933-DA43-9E35-83DD20D47E92}"/>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4A08A1C7-8CC1-4F42-9056-5ECF1E122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2F6FE-7554-334D-8565-08FBA4433CAE}"/>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2302894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11BDA5-0864-064C-8050-E9CB53535C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988F5A-76A4-3A43-8A3B-EFB28C2137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A5888-C3B2-E440-886E-1376CBCFB535}"/>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141FEEB9-05C6-EF4B-BCD6-A39BED5BB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5F9B94-4136-4C4E-80DA-0C042F6AF043}"/>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158062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1B2BD-CD69-674D-9BF6-245E819B34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C2870-ECC3-F84D-9AD2-D082369790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53C38B-2E0F-024F-BE41-0FFB07A412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B0828C-BB8D-0E44-9D28-76813636ACD5}"/>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6" name="Footer Placeholder 5">
            <a:extLst>
              <a:ext uri="{FF2B5EF4-FFF2-40B4-BE49-F238E27FC236}">
                <a16:creationId xmlns:a16="http://schemas.microsoft.com/office/drawing/2014/main" id="{F719FE0F-9FCA-1940-ADF2-5FD4D4F5A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541312-D963-C544-B0E9-5C9871B1747D}"/>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426001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81B8D-32A9-9D41-B94F-8745705B402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2C4E95-D8D3-CE40-A7D1-A9C127D8C8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3F2FFE5-9B84-B847-B4A2-688D9104E6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2E8DD29-5F0C-1D45-BD02-1DF09330D4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6F1515-E7B8-EC43-9B5A-9119F194BF5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9DFDF6-B6A2-754D-896D-A086941F68E5}"/>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8" name="Footer Placeholder 7">
            <a:extLst>
              <a:ext uri="{FF2B5EF4-FFF2-40B4-BE49-F238E27FC236}">
                <a16:creationId xmlns:a16="http://schemas.microsoft.com/office/drawing/2014/main" id="{F2D5E2F3-950B-9249-B6E1-7962C5F2828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183B86-67F4-D744-9688-07020234A13E}"/>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235178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55D2C-47D2-094B-90C3-5CAAD42AC6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B54BD13-9D11-6C43-84AB-D82E3041CB11}"/>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4" name="Footer Placeholder 3">
            <a:extLst>
              <a:ext uri="{FF2B5EF4-FFF2-40B4-BE49-F238E27FC236}">
                <a16:creationId xmlns:a16="http://schemas.microsoft.com/office/drawing/2014/main" id="{9704D3CC-506D-4A40-95E6-10F7DD9C5C8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FE19F5-7D95-754D-85D5-436E5FAC5086}"/>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1014158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A71A9A-4FA8-BF4E-83BE-ADACAD5F250B}"/>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3" name="Footer Placeholder 2">
            <a:extLst>
              <a:ext uri="{FF2B5EF4-FFF2-40B4-BE49-F238E27FC236}">
                <a16:creationId xmlns:a16="http://schemas.microsoft.com/office/drawing/2014/main" id="{FB5EE891-648D-8647-878D-4DF79E3FC4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55EE6B8-37C4-ED44-B833-E3DE2379B0D6}"/>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2324803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8C5F2-6672-7941-8A9D-8D6C50C24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551875-56E6-084F-A9C4-11D4A0212F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8AA91A-D0BE-CC4C-B708-D6FD2C9917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44E9A5-7237-C243-A6C8-D6B96B604C84}"/>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6" name="Footer Placeholder 5">
            <a:extLst>
              <a:ext uri="{FF2B5EF4-FFF2-40B4-BE49-F238E27FC236}">
                <a16:creationId xmlns:a16="http://schemas.microsoft.com/office/drawing/2014/main" id="{571603FA-3027-A24D-969E-214A3E954F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9185AB-222B-7E42-8490-EA27181933FD}"/>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539300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5317E-DF53-A848-AD41-9F04E40526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3C11E1-1871-2041-A2C7-35883A525D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35ACF0-355D-1743-9D7C-5871B0965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C7752-24B0-8D4F-9E1D-0C1BE458BCE5}"/>
              </a:ext>
            </a:extLst>
          </p:cNvPr>
          <p:cNvSpPr>
            <a:spLocks noGrp="1"/>
          </p:cNvSpPr>
          <p:nvPr>
            <p:ph type="dt" sz="half" idx="10"/>
          </p:nvPr>
        </p:nvSpPr>
        <p:spPr/>
        <p:txBody>
          <a:bodyPr/>
          <a:lstStyle/>
          <a:p>
            <a:fld id="{1B95E9E4-2C40-5D48-84E3-7654E9BD3E99}" type="datetimeFigureOut">
              <a:rPr lang="en-US" smtClean="0"/>
              <a:t>8/20/19</a:t>
            </a:fld>
            <a:endParaRPr lang="en-US"/>
          </a:p>
        </p:txBody>
      </p:sp>
      <p:sp>
        <p:nvSpPr>
          <p:cNvPr id="6" name="Footer Placeholder 5">
            <a:extLst>
              <a:ext uri="{FF2B5EF4-FFF2-40B4-BE49-F238E27FC236}">
                <a16:creationId xmlns:a16="http://schemas.microsoft.com/office/drawing/2014/main" id="{A60B1E7C-DC97-9D48-A034-77AAADEECCC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80A46C-4683-2349-8752-10483FD8CC16}"/>
              </a:ext>
            </a:extLst>
          </p:cNvPr>
          <p:cNvSpPr>
            <a:spLocks noGrp="1"/>
          </p:cNvSpPr>
          <p:nvPr>
            <p:ph type="sldNum" sz="quarter" idx="12"/>
          </p:nvPr>
        </p:nvSpPr>
        <p:spPr/>
        <p:txBody>
          <a:bodyPr/>
          <a:lstStyle/>
          <a:p>
            <a:fld id="{A8276CD7-A93B-924F-911A-A5D8FE78E35B}" type="slidenum">
              <a:rPr lang="en-US" smtClean="0"/>
              <a:t>‹#›</a:t>
            </a:fld>
            <a:endParaRPr lang="en-US"/>
          </a:p>
        </p:txBody>
      </p:sp>
    </p:spTree>
    <p:extLst>
      <p:ext uri="{BB962C8B-B14F-4D97-AF65-F5344CB8AC3E}">
        <p14:creationId xmlns:p14="http://schemas.microsoft.com/office/powerpoint/2010/main" val="2332654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E3903-05E1-AA46-82E1-800A254FBF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85FF13-CFF6-5A4F-BA98-09D31C75F4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306860-BF08-B145-A476-C29DEAEE81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95E9E4-2C40-5D48-84E3-7654E9BD3E99}" type="datetimeFigureOut">
              <a:rPr lang="en-US" smtClean="0"/>
              <a:t>8/20/19</a:t>
            </a:fld>
            <a:endParaRPr lang="en-US"/>
          </a:p>
        </p:txBody>
      </p:sp>
      <p:sp>
        <p:nvSpPr>
          <p:cNvPr id="5" name="Footer Placeholder 4">
            <a:extLst>
              <a:ext uri="{FF2B5EF4-FFF2-40B4-BE49-F238E27FC236}">
                <a16:creationId xmlns:a16="http://schemas.microsoft.com/office/drawing/2014/main" id="{4655136F-9FD1-E64F-8474-AACEF2B307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FD26F1-CFFA-A648-8676-5BE9EA608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276CD7-A93B-924F-911A-A5D8FE78E35B}" type="slidenum">
              <a:rPr lang="en-US" smtClean="0"/>
              <a:t>‹#›</a:t>
            </a:fld>
            <a:endParaRPr lang="en-US"/>
          </a:p>
        </p:txBody>
      </p:sp>
    </p:spTree>
    <p:extLst>
      <p:ext uri="{BB962C8B-B14F-4D97-AF65-F5344CB8AC3E}">
        <p14:creationId xmlns:p14="http://schemas.microsoft.com/office/powerpoint/2010/main" val="126582602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FAFFC-3328-EB4F-8A99-CB8939E82D4F}"/>
              </a:ext>
            </a:extLst>
          </p:cNvPr>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You need more than science - Mentoring for all personality types</a:t>
            </a:r>
          </a:p>
        </p:txBody>
      </p:sp>
      <p:sp>
        <p:nvSpPr>
          <p:cNvPr id="3" name="Subtitle 2">
            <a:extLst>
              <a:ext uri="{FF2B5EF4-FFF2-40B4-BE49-F238E27FC236}">
                <a16:creationId xmlns:a16="http://schemas.microsoft.com/office/drawing/2014/main" id="{9F287565-FFA5-554E-A094-26EFB6B4BD05}"/>
              </a:ext>
            </a:extLst>
          </p:cNvPr>
          <p:cNvSpPr>
            <a:spLocks noGrp="1"/>
          </p:cNvSpPr>
          <p:nvPr>
            <p:ph type="subTitle" idx="1"/>
          </p:nvPr>
        </p:nvSpPr>
        <p:spPr/>
        <p:txBody>
          <a:bodyPr/>
          <a:lstStyle/>
          <a:p>
            <a:r>
              <a:rPr lang="en-US" dirty="0">
                <a:latin typeface="Arial" panose="020B0604020202020204" pitchFamily="34" charset="0"/>
                <a:cs typeface="Arial" panose="020B0604020202020204" pitchFamily="34" charset="0"/>
              </a:rPr>
              <a:t>By Ruensern Tan and Brigette Monroy</a:t>
            </a:r>
          </a:p>
          <a:p>
            <a:r>
              <a:rPr lang="en-US" dirty="0">
                <a:latin typeface="Arial" panose="020B0604020202020204" pitchFamily="34" charset="0"/>
                <a:cs typeface="Arial" panose="020B0604020202020204" pitchFamily="34" charset="0"/>
              </a:rPr>
              <a:t>Advising Graduate Students Conference</a:t>
            </a:r>
          </a:p>
        </p:txBody>
      </p:sp>
    </p:spTree>
    <p:extLst>
      <p:ext uri="{BB962C8B-B14F-4D97-AF65-F5344CB8AC3E}">
        <p14:creationId xmlns:p14="http://schemas.microsoft.com/office/powerpoint/2010/main" val="163909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CD97D-2859-9A47-9677-ED2B7E601ED2}"/>
              </a:ext>
            </a:extLst>
          </p:cNvPr>
          <p:cNvSpPr>
            <a:spLocks noGrp="1"/>
          </p:cNvSpPr>
          <p:nvPr>
            <p:ph type="title"/>
          </p:nvPr>
        </p:nvSpPr>
        <p:spPr/>
        <p:txBody>
          <a:bodyPr/>
          <a:lstStyle/>
          <a:p>
            <a:r>
              <a:rPr lang="en-US" dirty="0"/>
              <a:t>Section 3</a:t>
            </a:r>
          </a:p>
        </p:txBody>
      </p:sp>
      <p:graphicFrame>
        <p:nvGraphicFramePr>
          <p:cNvPr id="6" name="Table 5">
            <a:extLst>
              <a:ext uri="{FF2B5EF4-FFF2-40B4-BE49-F238E27FC236}">
                <a16:creationId xmlns:a16="http://schemas.microsoft.com/office/drawing/2014/main" id="{B215D7E0-978F-1740-A9C3-B21E4B4B4A73}"/>
              </a:ext>
            </a:extLst>
          </p:cNvPr>
          <p:cNvGraphicFramePr>
            <a:graphicFrameLocks noGrp="1"/>
          </p:cNvGraphicFramePr>
          <p:nvPr>
            <p:extLst>
              <p:ext uri="{D42A27DB-BD31-4B8C-83A1-F6EECF244321}">
                <p14:modId xmlns:p14="http://schemas.microsoft.com/office/powerpoint/2010/main" val="1419146406"/>
              </p:ext>
            </p:extLst>
          </p:nvPr>
        </p:nvGraphicFramePr>
        <p:xfrm>
          <a:off x="838200" y="1690688"/>
          <a:ext cx="10515600" cy="4572000"/>
        </p:xfrm>
        <a:graphic>
          <a:graphicData uri="http://schemas.openxmlformats.org/drawingml/2006/table">
            <a:tbl>
              <a:tblPr firstRow="1" bandRow="1">
                <a:tableStyleId>{5C22544A-7EE6-4342-B048-85BDC9FD1C3A}</a:tableStyleId>
              </a:tblPr>
              <a:tblGrid>
                <a:gridCol w="1186543">
                  <a:extLst>
                    <a:ext uri="{9D8B030D-6E8A-4147-A177-3AD203B41FA5}">
                      <a16:colId xmlns:a16="http://schemas.microsoft.com/office/drawing/2014/main" val="3940349511"/>
                    </a:ext>
                  </a:extLst>
                </a:gridCol>
                <a:gridCol w="1306286">
                  <a:extLst>
                    <a:ext uri="{9D8B030D-6E8A-4147-A177-3AD203B41FA5}">
                      <a16:colId xmlns:a16="http://schemas.microsoft.com/office/drawing/2014/main" val="1503886145"/>
                    </a:ext>
                  </a:extLst>
                </a:gridCol>
                <a:gridCol w="8022771">
                  <a:extLst>
                    <a:ext uri="{9D8B030D-6E8A-4147-A177-3AD203B41FA5}">
                      <a16:colId xmlns:a16="http://schemas.microsoft.com/office/drawing/2014/main" val="364809269"/>
                    </a:ext>
                  </a:extLst>
                </a:gridCol>
              </a:tblGrid>
              <a:tr h="370840">
                <a:tc>
                  <a:txBody>
                    <a:bodyPr/>
                    <a:lstStyle/>
                    <a:p>
                      <a:pPr algn="ctr"/>
                      <a:r>
                        <a:rPr lang="en-US" sz="2400" dirty="0">
                          <a:latin typeface="Arial" panose="020B0604020202020204" pitchFamily="34" charset="0"/>
                          <a:cs typeface="Arial" panose="020B0604020202020204" pitchFamily="34" charset="0"/>
                        </a:rPr>
                        <a:t>Code</a:t>
                      </a:r>
                    </a:p>
                  </a:txBody>
                  <a:tcPr/>
                </a:tc>
                <a:tc>
                  <a:txBody>
                    <a:bodyPr/>
                    <a:lstStyle/>
                    <a:p>
                      <a:pPr algn="ctr"/>
                      <a:r>
                        <a:rPr lang="en-US" sz="2400" dirty="0">
                          <a:latin typeface="Arial" panose="020B0604020202020204" pitchFamily="34" charset="0"/>
                          <a:cs typeface="Arial" panose="020B0604020202020204" pitchFamily="34" charset="0"/>
                        </a:rPr>
                        <a:t>Type</a:t>
                      </a:r>
                    </a:p>
                  </a:txBody>
                  <a:tcPr/>
                </a:tc>
                <a:tc>
                  <a:txBody>
                    <a:bodyPr/>
                    <a:lstStyle/>
                    <a:p>
                      <a:pPr algn="ctr"/>
                      <a:r>
                        <a:rPr lang="en-US" sz="2400" dirty="0">
                          <a:latin typeface="Arial" panose="020B0604020202020204" pitchFamily="34" charset="0"/>
                          <a:cs typeface="Arial" panose="020B0604020202020204" pitchFamily="34" charset="0"/>
                        </a:rPr>
                        <a:t>Type Name and Key Characteristics</a:t>
                      </a:r>
                    </a:p>
                  </a:txBody>
                  <a:tcPr/>
                </a:tc>
                <a:extLst>
                  <a:ext uri="{0D108BD9-81ED-4DB2-BD59-A6C34878D82A}">
                    <a16:rowId xmlns:a16="http://schemas.microsoft.com/office/drawing/2014/main" val="2898221126"/>
                  </a:ext>
                </a:extLst>
              </a:tr>
              <a:tr h="370840">
                <a:tc>
                  <a:txBody>
                    <a:bodyPr/>
                    <a:lstStyle/>
                    <a:p>
                      <a:pPr algn="ctr"/>
                      <a:r>
                        <a:rPr lang="en-US" sz="2400" dirty="0">
                          <a:latin typeface="Arial" panose="020B0604020202020204" pitchFamily="34" charset="0"/>
                          <a:cs typeface="Arial" panose="020B0604020202020204" pitchFamily="34" charset="0"/>
                        </a:rPr>
                        <a:t>AX</a:t>
                      </a:r>
                    </a:p>
                  </a:txBody>
                  <a:tcPr/>
                </a:tc>
                <a:tc>
                  <a:txBody>
                    <a:bodyPr/>
                    <a:lstStyle/>
                    <a:p>
                      <a:pPr algn="ctr"/>
                      <a:r>
                        <a:rPr lang="en-US" sz="2400" dirty="0">
                          <a:latin typeface="Arial" panose="020B0604020202020204" pitchFamily="34" charset="0"/>
                          <a:cs typeface="Arial" panose="020B0604020202020204" pitchFamily="34" charset="0"/>
                        </a:rPr>
                        <a:t>7</a:t>
                      </a:r>
                    </a:p>
                  </a:txBody>
                  <a:tcPr/>
                </a:tc>
                <a:tc>
                  <a:txBody>
                    <a:bodyPr/>
                    <a:lstStyle/>
                    <a:p>
                      <a:r>
                        <a:rPr lang="en-US" sz="2400" dirty="0">
                          <a:latin typeface="Arial" panose="020B0604020202020204" pitchFamily="34" charset="0"/>
                          <a:cs typeface="Arial" panose="020B0604020202020204" pitchFamily="34" charset="0"/>
                        </a:rPr>
                        <a:t>The Enthusiast: Upbeat, accomplished, impulsive</a:t>
                      </a:r>
                    </a:p>
                  </a:txBody>
                  <a:tcPr/>
                </a:tc>
                <a:extLst>
                  <a:ext uri="{0D108BD9-81ED-4DB2-BD59-A6C34878D82A}">
                    <a16:rowId xmlns:a16="http://schemas.microsoft.com/office/drawing/2014/main" val="3334133984"/>
                  </a:ext>
                </a:extLst>
              </a:tr>
              <a:tr h="370840">
                <a:tc>
                  <a:txBody>
                    <a:bodyPr/>
                    <a:lstStyle/>
                    <a:p>
                      <a:pPr algn="ctr"/>
                      <a:r>
                        <a:rPr lang="en-US" sz="2400" dirty="0">
                          <a:latin typeface="Arial" panose="020B0604020202020204" pitchFamily="34" charset="0"/>
                          <a:cs typeface="Arial" panose="020B0604020202020204" pitchFamily="34" charset="0"/>
                        </a:rPr>
                        <a:t>AY</a:t>
                      </a:r>
                    </a:p>
                  </a:txBody>
                  <a:tcPr/>
                </a:tc>
                <a:tc>
                  <a:txBody>
                    <a:bodyPr/>
                    <a:lstStyle/>
                    <a:p>
                      <a:pPr algn="ctr"/>
                      <a:r>
                        <a:rPr lang="en-US" sz="2400" dirty="0">
                          <a:latin typeface="Arial" panose="020B0604020202020204" pitchFamily="34" charset="0"/>
                          <a:cs typeface="Arial" panose="020B0604020202020204" pitchFamily="34" charset="0"/>
                        </a:rPr>
                        <a:t>8</a:t>
                      </a:r>
                    </a:p>
                  </a:txBody>
                  <a:tcPr/>
                </a:tc>
                <a:tc>
                  <a:txBody>
                    <a:bodyPr/>
                    <a:lstStyle/>
                    <a:p>
                      <a:r>
                        <a:rPr lang="en-US" sz="2400" dirty="0">
                          <a:latin typeface="Arial" panose="020B0604020202020204" pitchFamily="34" charset="0"/>
                          <a:cs typeface="Arial" panose="020B0604020202020204" pitchFamily="34" charset="0"/>
                        </a:rPr>
                        <a:t>The Challenger: Self-confident, decisive, domineering</a:t>
                      </a:r>
                    </a:p>
                  </a:txBody>
                  <a:tcPr/>
                </a:tc>
                <a:extLst>
                  <a:ext uri="{0D108BD9-81ED-4DB2-BD59-A6C34878D82A}">
                    <a16:rowId xmlns:a16="http://schemas.microsoft.com/office/drawing/2014/main" val="3212873253"/>
                  </a:ext>
                </a:extLst>
              </a:tr>
              <a:tr h="370840">
                <a:tc>
                  <a:txBody>
                    <a:bodyPr/>
                    <a:lstStyle/>
                    <a:p>
                      <a:pPr algn="ctr"/>
                      <a:r>
                        <a:rPr lang="en-US" sz="2400" dirty="0">
                          <a:latin typeface="Arial" panose="020B0604020202020204" pitchFamily="34" charset="0"/>
                          <a:cs typeface="Arial" panose="020B0604020202020204" pitchFamily="34" charset="0"/>
                        </a:rPr>
                        <a:t>AZ</a:t>
                      </a:r>
                    </a:p>
                  </a:txBody>
                  <a:tcPr/>
                </a:tc>
                <a:tc>
                  <a:txBody>
                    <a:bodyPr/>
                    <a:lstStyle/>
                    <a:p>
                      <a:pPr algn="ctr"/>
                      <a:r>
                        <a:rPr lang="en-US" sz="2400" dirty="0">
                          <a:latin typeface="Arial" panose="020B0604020202020204" pitchFamily="34" charset="0"/>
                          <a:cs typeface="Arial" panose="020B0604020202020204" pitchFamily="34" charset="0"/>
                        </a:rPr>
                        <a:t>3</a:t>
                      </a:r>
                    </a:p>
                  </a:txBody>
                  <a:tcPr/>
                </a:tc>
                <a:tc>
                  <a:txBody>
                    <a:bodyPr/>
                    <a:lstStyle/>
                    <a:p>
                      <a:r>
                        <a:rPr lang="en-US" sz="2400" dirty="0">
                          <a:latin typeface="Arial" panose="020B0604020202020204" pitchFamily="34" charset="0"/>
                          <a:cs typeface="Arial" panose="020B0604020202020204" pitchFamily="34" charset="0"/>
                        </a:rPr>
                        <a:t>The Achiever: Adaptable, ambitious, image-conscious</a:t>
                      </a:r>
                    </a:p>
                  </a:txBody>
                  <a:tcPr/>
                </a:tc>
                <a:extLst>
                  <a:ext uri="{0D108BD9-81ED-4DB2-BD59-A6C34878D82A}">
                    <a16:rowId xmlns:a16="http://schemas.microsoft.com/office/drawing/2014/main" val="3490453893"/>
                  </a:ext>
                </a:extLst>
              </a:tr>
              <a:tr h="370840">
                <a:tc>
                  <a:txBody>
                    <a:bodyPr/>
                    <a:lstStyle/>
                    <a:p>
                      <a:pPr algn="ctr"/>
                      <a:r>
                        <a:rPr lang="en-US" sz="2400" dirty="0">
                          <a:latin typeface="Arial" panose="020B0604020202020204" pitchFamily="34" charset="0"/>
                          <a:cs typeface="Arial" panose="020B0604020202020204" pitchFamily="34" charset="0"/>
                        </a:rPr>
                        <a:t>BX</a:t>
                      </a:r>
                    </a:p>
                  </a:txBody>
                  <a:tcPr/>
                </a:tc>
                <a:tc>
                  <a:txBody>
                    <a:bodyPr/>
                    <a:lstStyle/>
                    <a:p>
                      <a:pPr algn="ctr"/>
                      <a:r>
                        <a:rPr lang="en-US" sz="2400" dirty="0">
                          <a:latin typeface="Arial" panose="020B0604020202020204" pitchFamily="34" charset="0"/>
                          <a:cs typeface="Arial" panose="020B0604020202020204" pitchFamily="34" charset="0"/>
                        </a:rPr>
                        <a:t>9</a:t>
                      </a:r>
                    </a:p>
                  </a:txBody>
                  <a:tcPr/>
                </a:tc>
                <a:tc>
                  <a:txBody>
                    <a:bodyPr/>
                    <a:lstStyle/>
                    <a:p>
                      <a:r>
                        <a:rPr lang="en-US" sz="2400" dirty="0">
                          <a:latin typeface="Arial" panose="020B0604020202020204" pitchFamily="34" charset="0"/>
                          <a:cs typeface="Arial" panose="020B0604020202020204" pitchFamily="34" charset="0"/>
                        </a:rPr>
                        <a:t>The Peacemaker: Receptive, reassuring, complacent</a:t>
                      </a:r>
                    </a:p>
                  </a:txBody>
                  <a:tcPr/>
                </a:tc>
                <a:extLst>
                  <a:ext uri="{0D108BD9-81ED-4DB2-BD59-A6C34878D82A}">
                    <a16:rowId xmlns:a16="http://schemas.microsoft.com/office/drawing/2014/main" val="2299505329"/>
                  </a:ext>
                </a:extLst>
              </a:tr>
              <a:tr h="370840">
                <a:tc>
                  <a:txBody>
                    <a:bodyPr/>
                    <a:lstStyle/>
                    <a:p>
                      <a:pPr algn="ctr"/>
                      <a:r>
                        <a:rPr lang="en-US" sz="2400" dirty="0">
                          <a:latin typeface="Arial" panose="020B0604020202020204" pitchFamily="34" charset="0"/>
                          <a:cs typeface="Arial" panose="020B0604020202020204" pitchFamily="34" charset="0"/>
                        </a:rPr>
                        <a:t>BY</a:t>
                      </a:r>
                    </a:p>
                  </a:txBody>
                  <a:tcPr/>
                </a:tc>
                <a:tc>
                  <a:txBody>
                    <a:bodyPr/>
                    <a:lstStyle/>
                    <a:p>
                      <a:pPr algn="ctr"/>
                      <a:r>
                        <a:rPr lang="en-US" sz="2400" dirty="0">
                          <a:latin typeface="Arial" panose="020B0604020202020204" pitchFamily="34" charset="0"/>
                          <a:cs typeface="Arial" panose="020B0604020202020204" pitchFamily="34" charset="0"/>
                        </a:rPr>
                        <a:t>4</a:t>
                      </a:r>
                    </a:p>
                  </a:txBody>
                  <a:tcPr/>
                </a:tc>
                <a:tc>
                  <a:txBody>
                    <a:bodyPr/>
                    <a:lstStyle/>
                    <a:p>
                      <a:r>
                        <a:rPr lang="en-US" sz="2400" dirty="0">
                          <a:latin typeface="Arial" panose="020B0604020202020204" pitchFamily="34" charset="0"/>
                          <a:cs typeface="Arial" panose="020B0604020202020204" pitchFamily="34" charset="0"/>
                        </a:rPr>
                        <a:t>The Individualist: Intuitive, aesthetic, self-absorbed</a:t>
                      </a:r>
                    </a:p>
                  </a:txBody>
                  <a:tcPr/>
                </a:tc>
                <a:extLst>
                  <a:ext uri="{0D108BD9-81ED-4DB2-BD59-A6C34878D82A}">
                    <a16:rowId xmlns:a16="http://schemas.microsoft.com/office/drawing/2014/main" val="3577855111"/>
                  </a:ext>
                </a:extLst>
              </a:tr>
              <a:tr h="370840">
                <a:tc>
                  <a:txBody>
                    <a:bodyPr/>
                    <a:lstStyle/>
                    <a:p>
                      <a:pPr algn="ctr"/>
                      <a:r>
                        <a:rPr lang="en-US" sz="2400" dirty="0">
                          <a:latin typeface="Arial" panose="020B0604020202020204" pitchFamily="34" charset="0"/>
                          <a:cs typeface="Arial" panose="020B0604020202020204" pitchFamily="34" charset="0"/>
                        </a:rPr>
                        <a:t>BZ</a:t>
                      </a:r>
                    </a:p>
                  </a:txBody>
                  <a:tcPr/>
                </a:tc>
                <a:tc>
                  <a:txBody>
                    <a:bodyPr/>
                    <a:lstStyle/>
                    <a:p>
                      <a:pPr algn="ctr"/>
                      <a:r>
                        <a:rPr lang="en-US" sz="2400" dirty="0">
                          <a:latin typeface="Arial" panose="020B0604020202020204" pitchFamily="34" charset="0"/>
                          <a:cs typeface="Arial" panose="020B0604020202020204" pitchFamily="34" charset="0"/>
                        </a:rPr>
                        <a:t>5</a:t>
                      </a:r>
                    </a:p>
                  </a:txBody>
                  <a:tcPr/>
                </a:tc>
                <a:tc>
                  <a:txBody>
                    <a:bodyPr/>
                    <a:lstStyle/>
                    <a:p>
                      <a:r>
                        <a:rPr lang="en-US" sz="2400" dirty="0">
                          <a:latin typeface="Arial" panose="020B0604020202020204" pitchFamily="34" charset="0"/>
                          <a:cs typeface="Arial" panose="020B0604020202020204" pitchFamily="34" charset="0"/>
                        </a:rPr>
                        <a:t>The Investigator: Perceptive, innovative, detached</a:t>
                      </a:r>
                    </a:p>
                  </a:txBody>
                  <a:tcPr/>
                </a:tc>
                <a:extLst>
                  <a:ext uri="{0D108BD9-81ED-4DB2-BD59-A6C34878D82A}">
                    <a16:rowId xmlns:a16="http://schemas.microsoft.com/office/drawing/2014/main" val="3688391468"/>
                  </a:ext>
                </a:extLst>
              </a:tr>
              <a:tr h="370840">
                <a:tc>
                  <a:txBody>
                    <a:bodyPr/>
                    <a:lstStyle/>
                    <a:p>
                      <a:pPr algn="ctr"/>
                      <a:r>
                        <a:rPr lang="en-US" sz="2400" dirty="0">
                          <a:latin typeface="Arial" panose="020B0604020202020204" pitchFamily="34" charset="0"/>
                          <a:cs typeface="Arial" panose="020B0604020202020204" pitchFamily="34" charset="0"/>
                        </a:rPr>
                        <a:t>CX</a:t>
                      </a:r>
                    </a:p>
                  </a:txBody>
                  <a:tcPr/>
                </a:tc>
                <a:tc>
                  <a:txBody>
                    <a:bodyPr/>
                    <a:lstStyle/>
                    <a:p>
                      <a:pPr algn="ctr"/>
                      <a:r>
                        <a:rPr lang="en-US" sz="2400" dirty="0">
                          <a:latin typeface="Arial" panose="020B0604020202020204" pitchFamily="34" charset="0"/>
                          <a:cs typeface="Arial" panose="020B0604020202020204" pitchFamily="34" charset="0"/>
                        </a:rPr>
                        <a:t>2</a:t>
                      </a:r>
                    </a:p>
                  </a:txBody>
                  <a:tcPr/>
                </a:tc>
                <a:tc>
                  <a:txBody>
                    <a:bodyPr/>
                    <a:lstStyle/>
                    <a:p>
                      <a:r>
                        <a:rPr lang="en-US" sz="2400" dirty="0">
                          <a:latin typeface="Arial" panose="020B0604020202020204" pitchFamily="34" charset="0"/>
                          <a:cs typeface="Arial" panose="020B0604020202020204" pitchFamily="34" charset="0"/>
                        </a:rPr>
                        <a:t>The Helper: Caring, generous, possessive</a:t>
                      </a:r>
                    </a:p>
                  </a:txBody>
                  <a:tcPr/>
                </a:tc>
                <a:extLst>
                  <a:ext uri="{0D108BD9-81ED-4DB2-BD59-A6C34878D82A}">
                    <a16:rowId xmlns:a16="http://schemas.microsoft.com/office/drawing/2014/main" val="720313110"/>
                  </a:ext>
                </a:extLst>
              </a:tr>
              <a:tr h="370840">
                <a:tc>
                  <a:txBody>
                    <a:bodyPr/>
                    <a:lstStyle/>
                    <a:p>
                      <a:pPr algn="ctr"/>
                      <a:r>
                        <a:rPr lang="en-US" sz="2400" dirty="0">
                          <a:latin typeface="Arial" panose="020B0604020202020204" pitchFamily="34" charset="0"/>
                          <a:cs typeface="Arial" panose="020B0604020202020204" pitchFamily="34" charset="0"/>
                        </a:rPr>
                        <a:t>CY</a:t>
                      </a:r>
                    </a:p>
                  </a:txBody>
                  <a:tcPr/>
                </a:tc>
                <a:tc>
                  <a:txBody>
                    <a:bodyPr/>
                    <a:lstStyle/>
                    <a:p>
                      <a:pPr algn="ctr"/>
                      <a:r>
                        <a:rPr lang="en-US" sz="2400" dirty="0">
                          <a:latin typeface="Arial" panose="020B0604020202020204" pitchFamily="34" charset="0"/>
                          <a:cs typeface="Arial" panose="020B0604020202020204" pitchFamily="34" charset="0"/>
                        </a:rPr>
                        <a:t>6</a:t>
                      </a:r>
                    </a:p>
                  </a:txBody>
                  <a:tcPr/>
                </a:tc>
                <a:tc>
                  <a:txBody>
                    <a:bodyPr/>
                    <a:lstStyle/>
                    <a:p>
                      <a:r>
                        <a:rPr lang="en-US" sz="2400" dirty="0">
                          <a:latin typeface="Arial" panose="020B0604020202020204" pitchFamily="34" charset="0"/>
                          <a:cs typeface="Arial" panose="020B0604020202020204" pitchFamily="34" charset="0"/>
                        </a:rPr>
                        <a:t>The Loyalist: Engaging, responsible, defensive</a:t>
                      </a:r>
                    </a:p>
                  </a:txBody>
                  <a:tcPr/>
                </a:tc>
                <a:extLst>
                  <a:ext uri="{0D108BD9-81ED-4DB2-BD59-A6C34878D82A}">
                    <a16:rowId xmlns:a16="http://schemas.microsoft.com/office/drawing/2014/main" val="1548247506"/>
                  </a:ext>
                </a:extLst>
              </a:tr>
              <a:tr h="370840">
                <a:tc>
                  <a:txBody>
                    <a:bodyPr/>
                    <a:lstStyle/>
                    <a:p>
                      <a:pPr algn="ctr"/>
                      <a:r>
                        <a:rPr lang="en-US" sz="2400" dirty="0">
                          <a:latin typeface="Arial" panose="020B0604020202020204" pitchFamily="34" charset="0"/>
                          <a:cs typeface="Arial" panose="020B0604020202020204" pitchFamily="34" charset="0"/>
                        </a:rPr>
                        <a:t>CZ</a:t>
                      </a:r>
                    </a:p>
                  </a:txBody>
                  <a:tcPr/>
                </a:tc>
                <a:tc>
                  <a:txBody>
                    <a:bodyPr/>
                    <a:lstStyle/>
                    <a:p>
                      <a:pPr algn="ctr"/>
                      <a:r>
                        <a:rPr lang="en-US" sz="2400" dirty="0">
                          <a:latin typeface="Arial" panose="020B0604020202020204" pitchFamily="34" charset="0"/>
                          <a:cs typeface="Arial" panose="020B0604020202020204" pitchFamily="34" charset="0"/>
                        </a:rPr>
                        <a:t>1</a:t>
                      </a:r>
                    </a:p>
                  </a:txBody>
                  <a:tcPr/>
                </a:tc>
                <a:tc>
                  <a:txBody>
                    <a:bodyPr/>
                    <a:lstStyle/>
                    <a:p>
                      <a:r>
                        <a:rPr lang="en-US" sz="2400" dirty="0">
                          <a:latin typeface="Arial" panose="020B0604020202020204" pitchFamily="34" charset="0"/>
                          <a:cs typeface="Arial" panose="020B0604020202020204" pitchFamily="34" charset="0"/>
                        </a:rPr>
                        <a:t>The Reformer: Rational, principled, self-controlled</a:t>
                      </a:r>
                    </a:p>
                  </a:txBody>
                  <a:tcPr/>
                </a:tc>
                <a:extLst>
                  <a:ext uri="{0D108BD9-81ED-4DB2-BD59-A6C34878D82A}">
                    <a16:rowId xmlns:a16="http://schemas.microsoft.com/office/drawing/2014/main" val="1831619220"/>
                  </a:ext>
                </a:extLst>
              </a:tr>
            </a:tbl>
          </a:graphicData>
        </a:graphic>
      </p:graphicFrame>
    </p:spTree>
    <p:extLst>
      <p:ext uri="{BB962C8B-B14F-4D97-AF65-F5344CB8AC3E}">
        <p14:creationId xmlns:p14="http://schemas.microsoft.com/office/powerpoint/2010/main" val="4237293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4E897-81A7-8046-84D6-0498C72A29AA}"/>
              </a:ext>
            </a:extLst>
          </p:cNvPr>
          <p:cNvSpPr>
            <a:spLocks noGrp="1"/>
          </p:cNvSpPr>
          <p:nvPr>
            <p:ph type="title"/>
          </p:nvPr>
        </p:nvSpPr>
        <p:spPr>
          <a:xfrm>
            <a:off x="831850" y="1709738"/>
            <a:ext cx="5688694" cy="2852737"/>
          </a:xfrm>
        </p:spPr>
        <p:txBody>
          <a:bodyPr>
            <a:normAutofit/>
          </a:bodyPr>
          <a:lstStyle/>
          <a:p>
            <a:r>
              <a:rPr lang="en-US" dirty="0">
                <a:latin typeface="Arial" panose="020B0604020202020204" pitchFamily="34" charset="0"/>
                <a:cs typeface="Arial" panose="020B0604020202020204" pitchFamily="34" charset="0"/>
              </a:rPr>
              <a:t>How many “Investigators”?</a:t>
            </a:r>
          </a:p>
        </p:txBody>
      </p:sp>
      <p:sp>
        <p:nvSpPr>
          <p:cNvPr id="3" name="Text Placeholder 2">
            <a:extLst>
              <a:ext uri="{FF2B5EF4-FFF2-40B4-BE49-F238E27FC236}">
                <a16:creationId xmlns:a16="http://schemas.microsoft.com/office/drawing/2014/main" id="{05FC786E-635F-104C-8BF3-C8BB11393946}"/>
              </a:ext>
            </a:extLst>
          </p:cNvPr>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pic>
        <p:nvPicPr>
          <p:cNvPr id="6" name="Picture 2" descr="https://worldcounts-production.s3.amazonaws.com/pictures/potential/26/enneagram.jpg">
            <a:extLst>
              <a:ext uri="{FF2B5EF4-FFF2-40B4-BE49-F238E27FC236}">
                <a16:creationId xmlns:a16="http://schemas.microsoft.com/office/drawing/2014/main" id="{FEEA3883-AFF3-7B49-A401-A5C0E6D1D8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0544" y="882479"/>
            <a:ext cx="509922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58847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24E03-4CD0-1749-8172-3C8A7C027E83}"/>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Enneagram broken-down</a:t>
            </a:r>
          </a:p>
        </p:txBody>
      </p:sp>
      <p:sp>
        <p:nvSpPr>
          <p:cNvPr id="3" name="Content Placeholder 2">
            <a:extLst>
              <a:ext uri="{FF2B5EF4-FFF2-40B4-BE49-F238E27FC236}">
                <a16:creationId xmlns:a16="http://schemas.microsoft.com/office/drawing/2014/main" id="{EF3AF8DF-0516-A344-BCCF-94CFB496BDF6}"/>
              </a:ext>
            </a:extLst>
          </p:cNvPr>
          <p:cNvSpPr>
            <a:spLocks noGrp="1"/>
          </p:cNvSpPr>
          <p:nvPr>
            <p:ph idx="1"/>
          </p:nvPr>
        </p:nvSpPr>
        <p:spPr>
          <a:xfrm>
            <a:off x="838200" y="1825625"/>
            <a:ext cx="5682344" cy="4351338"/>
          </a:xfrm>
        </p:spPr>
        <p:txBody>
          <a:bodyPr/>
          <a:lstStyle/>
          <a:p>
            <a:r>
              <a:rPr lang="en-US" dirty="0">
                <a:latin typeface="Arial" panose="020B0604020202020204" pitchFamily="34" charset="0"/>
                <a:cs typeface="Arial" panose="020B0604020202020204" pitchFamily="34" charset="0"/>
              </a:rPr>
              <a:t>Basic desires/fears</a:t>
            </a:r>
          </a:p>
          <a:p>
            <a:r>
              <a:rPr lang="en-US" dirty="0">
                <a:latin typeface="Arial" panose="020B0604020202020204" pitchFamily="34" charset="0"/>
                <a:cs typeface="Arial" panose="020B0604020202020204" pitchFamily="34" charset="0"/>
              </a:rPr>
              <a:t>Sources of Validation</a:t>
            </a:r>
          </a:p>
          <a:p>
            <a:pPr lvl="1"/>
            <a:r>
              <a:rPr lang="en-US" dirty="0">
                <a:latin typeface="Arial" panose="020B0604020202020204" pitchFamily="34" charset="0"/>
                <a:cs typeface="Arial" panose="020B0604020202020204" pitchFamily="34" charset="0"/>
              </a:rPr>
              <a:t>Connections</a:t>
            </a:r>
          </a:p>
          <a:p>
            <a:r>
              <a:rPr lang="en-US" dirty="0">
                <a:latin typeface="Arial" panose="020B0604020202020204" pitchFamily="34" charset="0"/>
                <a:cs typeface="Arial" panose="020B0604020202020204" pitchFamily="34" charset="0"/>
              </a:rPr>
              <a:t>Temptations</a:t>
            </a:r>
          </a:p>
          <a:p>
            <a:pPr lvl="1"/>
            <a:r>
              <a:rPr lang="en-US" dirty="0">
                <a:latin typeface="Arial" panose="020B0604020202020204" pitchFamily="34" charset="0"/>
                <a:cs typeface="Arial" panose="020B0604020202020204" pitchFamily="34" charset="0"/>
              </a:rPr>
              <a:t>Warning signs</a:t>
            </a:r>
          </a:p>
          <a:p>
            <a:r>
              <a:rPr lang="en-US" dirty="0">
                <a:latin typeface="Arial" panose="020B0604020202020204" pitchFamily="34" charset="0"/>
                <a:cs typeface="Arial" panose="020B0604020202020204" pitchFamily="34" charset="0"/>
              </a:rPr>
              <a:t>Flow/</a:t>
            </a:r>
            <a:r>
              <a:rPr lang="en-US">
                <a:latin typeface="Arial" panose="020B0604020202020204" pitchFamily="34" charset="0"/>
                <a:cs typeface="Arial" panose="020B0604020202020204" pitchFamily="34" charset="0"/>
              </a:rPr>
              <a:t>Drag modifications</a:t>
            </a:r>
            <a:endParaRPr lang="en-US" dirty="0">
              <a:latin typeface="Arial" panose="020B0604020202020204" pitchFamily="34" charset="0"/>
              <a:cs typeface="Arial" panose="020B0604020202020204" pitchFamily="34" charset="0"/>
            </a:endParaRPr>
          </a:p>
          <a:p>
            <a:pPr lvl="1"/>
            <a:r>
              <a:rPr lang="en-US" dirty="0">
                <a:latin typeface="Arial" panose="020B0604020202020204" pitchFamily="34" charset="0"/>
                <a:cs typeface="Arial" panose="020B0604020202020204" pitchFamily="34" charset="0"/>
              </a:rPr>
              <a:t>Integration/Disintegration</a:t>
            </a:r>
          </a:p>
        </p:txBody>
      </p:sp>
      <p:pic>
        <p:nvPicPr>
          <p:cNvPr id="5" name="Picture 2" descr="https://worldcounts-production.s3.amazonaws.com/pictures/potential/26/enneagram.jpg">
            <a:extLst>
              <a:ext uri="{FF2B5EF4-FFF2-40B4-BE49-F238E27FC236}">
                <a16:creationId xmlns:a16="http://schemas.microsoft.com/office/drawing/2014/main" id="{757CB90B-F1AC-D641-B928-1689C7269AA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20544" y="1753336"/>
            <a:ext cx="5099224"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67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B941C-A5D4-3F4C-87F6-758C2EA73FA1}"/>
              </a:ext>
            </a:extLst>
          </p:cNvPr>
          <p:cNvSpPr>
            <a:spLocks noGrp="1"/>
          </p:cNvSpPr>
          <p:nvPr>
            <p:ph type="title"/>
          </p:nvPr>
        </p:nvSpPr>
        <p:spPr/>
        <p:txBody>
          <a:bodyPr>
            <a:normAutofit/>
          </a:bodyPr>
          <a:lstStyle/>
          <a:p>
            <a:r>
              <a:rPr lang="en-US" sz="3600" dirty="0">
                <a:latin typeface="Arial" panose="020B0604020202020204" pitchFamily="34" charset="0"/>
                <a:cs typeface="Arial" panose="020B0604020202020204" pitchFamily="34" charset="0"/>
              </a:rPr>
              <a:t>Successful implementation leads to improvements for workers, managers, and the organization</a:t>
            </a:r>
          </a:p>
        </p:txBody>
      </p:sp>
      <p:sp>
        <p:nvSpPr>
          <p:cNvPr id="3" name="Content Placeholder 2">
            <a:extLst>
              <a:ext uri="{FF2B5EF4-FFF2-40B4-BE49-F238E27FC236}">
                <a16:creationId xmlns:a16="http://schemas.microsoft.com/office/drawing/2014/main" id="{B1745563-BD26-CA4B-8023-C716F1315D0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Greater interpersonal relationships</a:t>
            </a:r>
          </a:p>
          <a:p>
            <a:pPr lvl="1"/>
            <a:r>
              <a:rPr lang="en-US" dirty="0">
                <a:latin typeface="Arial" panose="020B0604020202020204" pitchFamily="34" charset="0"/>
                <a:cs typeface="Arial" panose="020B0604020202020204" pitchFamily="34" charset="0"/>
              </a:rPr>
              <a:t>Reduced conflicts and miscommunication</a:t>
            </a:r>
          </a:p>
          <a:p>
            <a:r>
              <a:rPr lang="en-US" dirty="0">
                <a:latin typeface="Arial" panose="020B0604020202020204" pitchFamily="34" charset="0"/>
                <a:cs typeface="Arial" panose="020B0604020202020204" pitchFamily="34" charset="0"/>
              </a:rPr>
              <a:t>Greater ownership</a:t>
            </a:r>
          </a:p>
          <a:p>
            <a:pPr lvl="1"/>
            <a:r>
              <a:rPr lang="en-US" dirty="0">
                <a:latin typeface="Arial" panose="020B0604020202020204" pitchFamily="34" charset="0"/>
                <a:cs typeface="Arial" panose="020B0604020202020204" pitchFamily="34" charset="0"/>
              </a:rPr>
              <a:t>Improved responsibility taking behaviors</a:t>
            </a:r>
          </a:p>
          <a:p>
            <a:r>
              <a:rPr lang="en-US" dirty="0">
                <a:latin typeface="Arial" panose="020B0604020202020204" pitchFamily="34" charset="0"/>
                <a:cs typeface="Arial" panose="020B0604020202020204" pitchFamily="34" charset="0"/>
              </a:rPr>
              <a:t>Greater institutional learning and development</a:t>
            </a:r>
          </a:p>
          <a:p>
            <a:pPr lvl="1"/>
            <a:r>
              <a:rPr lang="en-US" dirty="0">
                <a:latin typeface="Arial" panose="020B0604020202020204" pitchFamily="34" charset="0"/>
                <a:cs typeface="Arial" panose="020B0604020202020204" pitchFamily="34" charset="0"/>
              </a:rPr>
              <a:t>Greater personal development</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257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CC680-BE31-A347-B6B2-533C301D7B74}"/>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Tools to discover personality-type: Pivot points</a:t>
            </a:r>
          </a:p>
        </p:txBody>
      </p:sp>
      <p:sp>
        <p:nvSpPr>
          <p:cNvPr id="3" name="Content Placeholder 2">
            <a:extLst>
              <a:ext uri="{FF2B5EF4-FFF2-40B4-BE49-F238E27FC236}">
                <a16:creationId xmlns:a16="http://schemas.microsoft.com/office/drawing/2014/main" id="{AFDB6E0A-B8E3-BF4D-9F3A-8B9CEBD282A4}"/>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Key points in people’s lives where their idea of “future self” changed</a:t>
            </a:r>
          </a:p>
          <a:p>
            <a:pPr lvl="1"/>
            <a:r>
              <a:rPr lang="en-US" dirty="0">
                <a:latin typeface="Arial" panose="020B0604020202020204" pitchFamily="34" charset="0"/>
                <a:cs typeface="Arial" panose="020B0604020202020204" pitchFamily="34" charset="0"/>
              </a:rPr>
              <a:t>Changed careers, living arrangements, goals, etc.</a:t>
            </a:r>
          </a:p>
          <a:p>
            <a:r>
              <a:rPr lang="en-US" dirty="0">
                <a:latin typeface="Arial" panose="020B0604020202020204" pitchFamily="34" charset="0"/>
                <a:cs typeface="Arial" panose="020B0604020202020204" pitchFamily="34" charset="0"/>
              </a:rPr>
              <a:t>Periods of personality growth</a:t>
            </a:r>
          </a:p>
          <a:p>
            <a:r>
              <a:rPr lang="en-US" dirty="0">
                <a:latin typeface="Arial" panose="020B0604020202020204" pitchFamily="34" charset="0"/>
                <a:cs typeface="Arial" panose="020B0604020202020204" pitchFamily="34" charset="0"/>
              </a:rPr>
              <a:t>Questioning: What changed with your perception of yourself/others/the world before, during, and after the event?</a:t>
            </a:r>
          </a:p>
          <a:p>
            <a:pPr lvl="1"/>
            <a:r>
              <a:rPr lang="en-US" dirty="0">
                <a:latin typeface="Arial" panose="020B0604020202020204" pitchFamily="34" charset="0"/>
                <a:cs typeface="Arial" panose="020B0604020202020204" pitchFamily="34" charset="0"/>
              </a:rPr>
              <a:t>Can be based on their enneagram number</a:t>
            </a:r>
          </a:p>
        </p:txBody>
      </p:sp>
    </p:spTree>
    <p:extLst>
      <p:ext uri="{BB962C8B-B14F-4D97-AF65-F5344CB8AC3E}">
        <p14:creationId xmlns:p14="http://schemas.microsoft.com/office/powerpoint/2010/main" val="21055946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95CC8-9002-D04D-8AD4-F6B3741CB6B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Activity!</a:t>
            </a:r>
          </a:p>
        </p:txBody>
      </p:sp>
      <p:sp>
        <p:nvSpPr>
          <p:cNvPr id="3" name="Content Placeholder 2">
            <a:extLst>
              <a:ext uri="{FF2B5EF4-FFF2-40B4-BE49-F238E27FC236}">
                <a16:creationId xmlns:a16="http://schemas.microsoft.com/office/drawing/2014/main" id="{FF55EEA7-0632-2D4F-B004-270177DD556F}"/>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Share with a partner</a:t>
            </a:r>
          </a:p>
          <a:p>
            <a:pPr lvl="1"/>
            <a:r>
              <a:rPr lang="en-US" dirty="0">
                <a:latin typeface="Arial" panose="020B0604020202020204" pitchFamily="34" charset="0"/>
                <a:cs typeface="Arial" panose="020B0604020202020204" pitchFamily="34" charset="0"/>
              </a:rPr>
              <a:t>“pivot point”</a:t>
            </a:r>
          </a:p>
          <a:p>
            <a:pPr lvl="2"/>
            <a:r>
              <a:rPr lang="en-US" dirty="0">
                <a:latin typeface="Arial" panose="020B0604020202020204" pitchFamily="34" charset="0"/>
                <a:cs typeface="Arial" panose="020B0604020202020204" pitchFamily="34" charset="0"/>
              </a:rPr>
              <a:t>Talk about your latest career transition (i.e. postdoc to PI, grad school to postdoc, etc.)</a:t>
            </a:r>
          </a:p>
          <a:p>
            <a:r>
              <a:rPr lang="en-US" dirty="0">
                <a:latin typeface="Arial" panose="020B0604020202020204" pitchFamily="34" charset="0"/>
                <a:cs typeface="Arial" panose="020B0604020202020204" pitchFamily="34" charset="0"/>
              </a:rPr>
              <a:t>Listener</a:t>
            </a:r>
          </a:p>
          <a:p>
            <a:pPr lvl="1"/>
            <a:r>
              <a:rPr lang="en-US" dirty="0">
                <a:latin typeface="Arial" panose="020B0604020202020204" pitchFamily="34" charset="0"/>
                <a:cs typeface="Arial" panose="020B0604020202020204" pitchFamily="34" charset="0"/>
              </a:rPr>
              <a:t>Ask questions</a:t>
            </a:r>
          </a:p>
          <a:p>
            <a:pPr lvl="2"/>
            <a:r>
              <a:rPr lang="en-US" dirty="0">
                <a:latin typeface="Arial" panose="020B0604020202020204" pitchFamily="34" charset="0"/>
                <a:cs typeface="Arial" panose="020B0604020202020204" pitchFamily="34" charset="0"/>
              </a:rPr>
              <a:t>Motivations</a:t>
            </a:r>
          </a:p>
          <a:p>
            <a:pPr lvl="2"/>
            <a:r>
              <a:rPr lang="en-US" dirty="0">
                <a:latin typeface="Arial" panose="020B0604020202020204" pitchFamily="34" charset="0"/>
                <a:cs typeface="Arial" panose="020B0604020202020204" pitchFamily="34" charset="0"/>
              </a:rPr>
              <a:t>Changes in view of Self, Others, The World</a:t>
            </a:r>
          </a:p>
          <a:p>
            <a:pPr lvl="1"/>
            <a:r>
              <a:rPr lang="en-US" dirty="0">
                <a:latin typeface="Arial" panose="020B0604020202020204" pitchFamily="34" charset="0"/>
                <a:cs typeface="Arial" panose="020B0604020202020204" pitchFamily="34" charset="0"/>
              </a:rPr>
              <a:t>Guess their number</a:t>
            </a:r>
          </a:p>
          <a:p>
            <a:r>
              <a:rPr lang="en-US" dirty="0">
                <a:latin typeface="Arial" panose="020B0604020202020204" pitchFamily="34" charset="0"/>
                <a:cs typeface="Arial" panose="020B0604020202020204" pitchFamily="34" charset="0"/>
              </a:rPr>
              <a:t>Trade! (5-minutes per partner)</a:t>
            </a:r>
          </a:p>
          <a:p>
            <a:pPr lvl="1"/>
            <a:endParaRPr lang="en-US" dirty="0">
              <a:latin typeface="Arial" panose="020B0604020202020204" pitchFamily="34" charset="0"/>
              <a:cs typeface="Arial" panose="020B0604020202020204" pitchFamily="34" charset="0"/>
            </a:endParaRPr>
          </a:p>
          <a:p>
            <a:pPr lvl="2"/>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4385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9FD85-F82C-A840-A39F-A8B213A7E559}"/>
              </a:ext>
            </a:extLst>
          </p:cNvPr>
          <p:cNvSpPr>
            <a:spLocks noGrp="1"/>
          </p:cNvSpPr>
          <p:nvPr>
            <p:ph type="title"/>
          </p:nvPr>
        </p:nvSpPr>
        <p:spPr/>
        <p:txBody>
          <a:bodyPr/>
          <a:lstStyle/>
          <a:p>
            <a:r>
              <a:rPr lang="en-US" dirty="0"/>
              <a:t>How did you do?</a:t>
            </a:r>
          </a:p>
        </p:txBody>
      </p:sp>
      <p:sp>
        <p:nvSpPr>
          <p:cNvPr id="3" name="Text Placeholder 2">
            <a:extLst>
              <a:ext uri="{FF2B5EF4-FFF2-40B4-BE49-F238E27FC236}">
                <a16:creationId xmlns:a16="http://schemas.microsoft.com/office/drawing/2014/main" id="{EEEA9BCA-F8F6-3241-8FFA-09B80280A31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41471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7CC48-B5CD-9B4A-9E12-048ECD932689}"/>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Case study #1</a:t>
            </a:r>
          </a:p>
        </p:txBody>
      </p:sp>
      <p:sp>
        <p:nvSpPr>
          <p:cNvPr id="3" name="Content Placeholder 2">
            <a:extLst>
              <a:ext uri="{FF2B5EF4-FFF2-40B4-BE49-F238E27FC236}">
                <a16:creationId xmlns:a16="http://schemas.microsoft.com/office/drawing/2014/main" id="{B03185FC-C596-3A4E-A1BB-77030CC599D7}"/>
              </a:ext>
            </a:extLst>
          </p:cNvPr>
          <p:cNvSpPr>
            <a:spLocks noGrp="1"/>
          </p:cNvSpPr>
          <p:nvPr>
            <p:ph idx="1"/>
          </p:nvPr>
        </p:nvSpPr>
        <p:spPr/>
        <p:txBody>
          <a:bodyPr>
            <a:noAutofit/>
          </a:bodyPr>
          <a:lstStyle/>
          <a:p>
            <a:pPr marL="0" indent="0">
              <a:buNone/>
            </a:pPr>
            <a:r>
              <a:rPr lang="en-US" dirty="0">
                <a:latin typeface="Arial" panose="020B0604020202020204" pitchFamily="34" charset="0"/>
                <a:cs typeface="Arial" panose="020B0604020202020204" pitchFamily="34" charset="0"/>
              </a:rPr>
              <a:t>Student A –	“I know what’s right.”</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Student A is having a hard time completing a study. So far, the student has rejected all help saying, “If you want something done right, you have to do it yourself.”</a:t>
            </a:r>
          </a:p>
          <a:p>
            <a:pPr marL="0" indent="0">
              <a:buNone/>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a:buFontTx/>
              <a:buChar char="-"/>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p:txBody>
      </p:sp>
      <p:sp>
        <p:nvSpPr>
          <p:cNvPr id="4" name="TextBox 3">
            <a:extLst>
              <a:ext uri="{FF2B5EF4-FFF2-40B4-BE49-F238E27FC236}">
                <a16:creationId xmlns:a16="http://schemas.microsoft.com/office/drawing/2014/main" id="{B10646CF-81B3-904B-91FF-06C84C7DCD50}"/>
              </a:ext>
            </a:extLst>
          </p:cNvPr>
          <p:cNvSpPr txBox="1"/>
          <p:nvPr/>
        </p:nvSpPr>
        <p:spPr>
          <a:xfrm>
            <a:off x="416718" y="4496018"/>
            <a:ext cx="11358563"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Can you identify this student’s personality type? </a:t>
            </a:r>
          </a:p>
          <a:p>
            <a:r>
              <a:rPr lang="en-US" sz="2800" dirty="0">
                <a:latin typeface="Arial" panose="020B0604020202020204" pitchFamily="34" charset="0"/>
                <a:cs typeface="Arial" panose="020B0604020202020204" pitchFamily="34" charset="0"/>
              </a:rPr>
              <a:t>How do you help Student A realize that it’s okay to seek out help from others? </a:t>
            </a:r>
          </a:p>
          <a:p>
            <a:endParaRPr lang="en-US" sz="2800" dirty="0"/>
          </a:p>
        </p:txBody>
      </p:sp>
    </p:spTree>
    <p:extLst>
      <p:ext uri="{BB962C8B-B14F-4D97-AF65-F5344CB8AC3E}">
        <p14:creationId xmlns:p14="http://schemas.microsoft.com/office/powerpoint/2010/main" val="4085348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B50B5-3227-3E40-ACE1-F57CC480D6F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Case study #2</a:t>
            </a:r>
          </a:p>
        </p:txBody>
      </p:sp>
      <p:sp>
        <p:nvSpPr>
          <p:cNvPr id="3" name="Content Placeholder 2">
            <a:extLst>
              <a:ext uri="{FF2B5EF4-FFF2-40B4-BE49-F238E27FC236}">
                <a16:creationId xmlns:a16="http://schemas.microsoft.com/office/drawing/2014/main" id="{806BD93C-6DA1-FF46-B56D-531683EA02AB}"/>
              </a:ext>
            </a:extLst>
          </p:cNvPr>
          <p:cNvSpPr>
            <a:spLocks noGrp="1"/>
          </p:cNvSpPr>
          <p:nvPr>
            <p:ph idx="1"/>
          </p:nvPr>
        </p:nvSpPr>
        <p:spPr>
          <a:xfrm>
            <a:off x="838200" y="1444625"/>
            <a:ext cx="10515600" cy="3682546"/>
          </a:xfrm>
        </p:spPr>
        <p:txBody>
          <a:bodyPr>
            <a:noAutofit/>
          </a:bodyPr>
          <a:lstStyle/>
          <a:p>
            <a:pPr marL="0" indent="0">
              <a:buNone/>
            </a:pPr>
            <a:r>
              <a:rPr lang="en-US" dirty="0">
                <a:latin typeface="Arial" panose="020B0604020202020204" pitchFamily="34" charset="0"/>
                <a:cs typeface="Arial" panose="020B0604020202020204" pitchFamily="34" charset="0"/>
              </a:rPr>
              <a:t>Student A – “Conceptually this makes the most sense.”</a:t>
            </a:r>
          </a:p>
          <a:p>
            <a:pPr marL="0" indent="0">
              <a:buNone/>
            </a:pPr>
            <a:r>
              <a:rPr lang="en-US" dirty="0">
                <a:latin typeface="Arial" panose="020B0604020202020204" pitchFamily="34" charset="0"/>
                <a:cs typeface="Arial" panose="020B0604020202020204" pitchFamily="34" charset="0"/>
              </a:rPr>
              <a:t>Student B – “I’m not doing anything until we’re all on the same page.”</a:t>
            </a:r>
          </a:p>
          <a:p>
            <a:pPr marL="0" indent="0">
              <a:buNone/>
            </a:pPr>
            <a:r>
              <a:rPr lang="en-US" dirty="0">
                <a:latin typeface="Arial" panose="020B0604020202020204" pitchFamily="34" charset="0"/>
                <a:cs typeface="Arial" panose="020B0604020202020204" pitchFamily="34" charset="0"/>
              </a:rPr>
              <a:t>Student A and Student B are collaborating on a project. They both have the expertise that is necessary for this project to be completed and can’t be separated. However, the project has become stalled after many disagreements over the direction it should go.</a:t>
            </a:r>
          </a:p>
          <a:p>
            <a:pPr marL="0" indent="0">
              <a:buNone/>
            </a:pPr>
            <a:endParaRPr lang="en-US"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66582767-C0E8-DC4D-B615-2566079C108B}"/>
              </a:ext>
            </a:extLst>
          </p:cNvPr>
          <p:cNvSpPr txBox="1"/>
          <p:nvPr/>
        </p:nvSpPr>
        <p:spPr>
          <a:xfrm>
            <a:off x="359229" y="4675214"/>
            <a:ext cx="8849987" cy="1938992"/>
          </a:xfrm>
          <a:prstGeom prst="rect">
            <a:avLst/>
          </a:prstGeom>
          <a:noFill/>
        </p:spPr>
        <p:txBody>
          <a:bodyPr wrap="none" rtlCol="0">
            <a:spAutoFit/>
          </a:bodyPr>
          <a:lstStyle/>
          <a:p>
            <a:endParaRPr lang="en-US"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Can you identify these students’ personality types?</a:t>
            </a:r>
          </a:p>
          <a:p>
            <a:pPr lvl="1"/>
            <a:r>
              <a:rPr lang="en-US" sz="2800" dirty="0">
                <a:latin typeface="Arial" panose="020B0604020202020204" pitchFamily="34" charset="0"/>
                <a:cs typeface="Arial" panose="020B0604020202020204" pitchFamily="34" charset="0"/>
              </a:rPr>
              <a:t>How can you get these students to collaborate?</a:t>
            </a:r>
          </a:p>
          <a:p>
            <a:pPr lvl="1"/>
            <a:r>
              <a:rPr lang="en-US" sz="2800" dirty="0">
                <a:latin typeface="Arial" panose="020B0604020202020204" pitchFamily="34" charset="0"/>
                <a:cs typeface="Arial" panose="020B0604020202020204" pitchFamily="34" charset="0"/>
              </a:rPr>
              <a:t>What should be avoided?</a:t>
            </a:r>
          </a:p>
          <a:p>
            <a:endParaRPr lang="en-US" dirty="0"/>
          </a:p>
        </p:txBody>
      </p:sp>
    </p:spTree>
    <p:extLst>
      <p:ext uri="{BB962C8B-B14F-4D97-AF65-F5344CB8AC3E}">
        <p14:creationId xmlns:p14="http://schemas.microsoft.com/office/powerpoint/2010/main" val="278735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A113C-F1C9-1746-BFB6-7B6E65C76DE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Case study #3</a:t>
            </a:r>
          </a:p>
        </p:txBody>
      </p:sp>
      <p:sp>
        <p:nvSpPr>
          <p:cNvPr id="3" name="Content Placeholder 2">
            <a:extLst>
              <a:ext uri="{FF2B5EF4-FFF2-40B4-BE49-F238E27FC236}">
                <a16:creationId xmlns:a16="http://schemas.microsoft.com/office/drawing/2014/main" id="{ADB3D24D-4DDF-7D4F-BA9F-4E1DC987E75F}"/>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Student A – “I don’t care. It doesn’t matter to me.” </a:t>
            </a:r>
          </a:p>
          <a:p>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Student A was very motivated before QE’s.  But soon after, you saw a drastic decline in their motivation. When talking to the student to see if everything is ok, they said “It’s fine”.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What is this student’s personality-type?</a:t>
            </a:r>
          </a:p>
          <a:p>
            <a:pPr marL="0" indent="0">
              <a:buNone/>
            </a:pPr>
            <a:r>
              <a:rPr lang="en-US" dirty="0">
                <a:latin typeface="Arial" panose="020B0604020202020204" pitchFamily="34" charset="0"/>
                <a:cs typeface="Arial" panose="020B0604020202020204" pitchFamily="34" charset="0"/>
              </a:rPr>
              <a:t>How do you get this student back on track?</a:t>
            </a:r>
          </a:p>
        </p:txBody>
      </p:sp>
      <p:sp>
        <p:nvSpPr>
          <p:cNvPr id="4" name="Rectangle 3">
            <a:extLst>
              <a:ext uri="{FF2B5EF4-FFF2-40B4-BE49-F238E27FC236}">
                <a16:creationId xmlns:a16="http://schemas.microsoft.com/office/drawing/2014/main" id="{0B1DEFB6-47EA-9C46-A31C-E2C2CCC2EFA7}"/>
              </a:ext>
            </a:extLst>
          </p:cNvPr>
          <p:cNvSpPr/>
          <p:nvPr/>
        </p:nvSpPr>
        <p:spPr>
          <a:xfrm>
            <a:off x="424543" y="4555671"/>
            <a:ext cx="9764486" cy="19372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5419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354D-A891-774E-A8D8-6B91EC59E0B3}"/>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“You’ll be successful as long as you like the science”</a:t>
            </a:r>
          </a:p>
        </p:txBody>
      </p:sp>
    </p:spTree>
    <p:extLst>
      <p:ext uri="{BB962C8B-B14F-4D97-AF65-F5344CB8AC3E}">
        <p14:creationId xmlns:p14="http://schemas.microsoft.com/office/powerpoint/2010/main" val="3722954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509DA-A072-6E49-AB0E-3A129BC1F26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0EA72FCC-2398-E041-937B-25AC3544555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There are multiple personality types in science that can be successful</a:t>
            </a:r>
          </a:p>
          <a:p>
            <a:pPr lvl="1"/>
            <a:r>
              <a:rPr lang="en-US" dirty="0">
                <a:latin typeface="Arial" panose="020B0604020202020204" pitchFamily="34" charset="0"/>
                <a:cs typeface="Arial" panose="020B0604020202020204" pitchFamily="34" charset="0"/>
              </a:rPr>
              <a:t>Identifiable hallmarks of success and failures</a:t>
            </a:r>
          </a:p>
          <a:p>
            <a:r>
              <a:rPr lang="en-US" dirty="0">
                <a:latin typeface="Arial" panose="020B0604020202020204" pitchFamily="34" charset="0"/>
                <a:cs typeface="Arial" panose="020B0604020202020204" pitchFamily="34" charset="0"/>
              </a:rPr>
              <a:t>Ask about “pivot points” to quickly determine personality types</a:t>
            </a:r>
          </a:p>
          <a:p>
            <a:r>
              <a:rPr lang="en-US" dirty="0">
                <a:latin typeface="Arial" panose="020B0604020202020204" pitchFamily="34" charset="0"/>
                <a:cs typeface="Arial" panose="020B0604020202020204" pitchFamily="34" charset="0"/>
              </a:rPr>
              <a:t>If we appeal to our differences, the community benefits as a whole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802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4426A-8600-BB40-B7CA-0CA28180C7FA}"/>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Graduate school by the numbers</a:t>
            </a:r>
          </a:p>
        </p:txBody>
      </p:sp>
      <p:sp>
        <p:nvSpPr>
          <p:cNvPr id="3" name="Content Placeholder 2">
            <a:extLst>
              <a:ext uri="{FF2B5EF4-FFF2-40B4-BE49-F238E27FC236}">
                <a16:creationId xmlns:a16="http://schemas.microsoft.com/office/drawing/2014/main" id="{01BF2137-1DD6-7745-88C0-649433207E65}"/>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UC Davis has a 46.5% completion rate by the end of the 6</a:t>
            </a:r>
            <a:r>
              <a:rPr lang="en-US" baseline="30000" dirty="0">
                <a:latin typeface="Arial" panose="020B0604020202020204" pitchFamily="34" charset="0"/>
                <a:cs typeface="Arial" panose="020B0604020202020204" pitchFamily="34" charset="0"/>
              </a:rPr>
              <a:t>th</a:t>
            </a:r>
            <a:r>
              <a:rPr lang="en-US" dirty="0">
                <a:latin typeface="Arial" panose="020B0604020202020204" pitchFamily="34" charset="0"/>
                <a:cs typeface="Arial" panose="020B0604020202020204" pitchFamily="34" charset="0"/>
              </a:rPr>
              <a:t> year</a:t>
            </a:r>
          </a:p>
          <a:p>
            <a:pPr lvl="1"/>
            <a:r>
              <a:rPr lang="en-US" dirty="0">
                <a:latin typeface="Arial" panose="020B0604020202020204" pitchFamily="34" charset="0"/>
                <a:cs typeface="Arial" panose="020B0604020202020204" pitchFamily="34" charset="0"/>
              </a:rPr>
              <a:t>38.4% for Underrepresented minorities</a:t>
            </a:r>
          </a:p>
          <a:p>
            <a:pPr lvl="1"/>
            <a:r>
              <a:rPr lang="en-US" dirty="0">
                <a:latin typeface="Arial" panose="020B0604020202020204" pitchFamily="34" charset="0"/>
                <a:cs typeface="Arial" panose="020B0604020202020204" pitchFamily="34" charset="0"/>
              </a:rPr>
              <a:t>This trend has persisted since the 1950’s</a:t>
            </a:r>
          </a:p>
          <a:p>
            <a:r>
              <a:rPr lang="en-US" dirty="0">
                <a:latin typeface="Arial" panose="020B0604020202020204" pitchFamily="34" charset="0"/>
                <a:cs typeface="Arial" panose="020B0604020202020204" pitchFamily="34" charset="0"/>
              </a:rPr>
              <a:t>41% of PhD candidates experience anxiety, 39% for depression</a:t>
            </a:r>
          </a:p>
          <a:p>
            <a:pPr lvl="1"/>
            <a:r>
              <a:rPr lang="en-US" dirty="0">
                <a:latin typeface="Arial" panose="020B0604020202020204" pitchFamily="34" charset="0"/>
                <a:cs typeface="Arial" panose="020B0604020202020204" pitchFamily="34" charset="0"/>
              </a:rPr>
              <a:t>6-times higher than the general population</a:t>
            </a:r>
          </a:p>
          <a:p>
            <a:r>
              <a:rPr lang="en-US" dirty="0">
                <a:latin typeface="Arial" panose="020B0604020202020204" pitchFamily="34" charset="0"/>
                <a:cs typeface="Arial" panose="020B0604020202020204" pitchFamily="34" charset="0"/>
              </a:rPr>
              <a:t>40% of UC Davis graduate students with anxiety and/or depression </a:t>
            </a:r>
            <a:r>
              <a:rPr lang="en-US" u="sng" dirty="0">
                <a:latin typeface="Arial" panose="020B0604020202020204" pitchFamily="34" charset="0"/>
                <a:cs typeface="Arial" panose="020B0604020202020204" pitchFamily="34" charset="0"/>
              </a:rPr>
              <a:t>do not </a:t>
            </a:r>
            <a:r>
              <a:rPr lang="en-US" dirty="0">
                <a:latin typeface="Arial" panose="020B0604020202020204" pitchFamily="34" charset="0"/>
                <a:cs typeface="Arial" panose="020B0604020202020204" pitchFamily="34" charset="0"/>
              </a:rPr>
              <a:t>cite “research responsibilities” as a source</a:t>
            </a:r>
          </a:p>
        </p:txBody>
      </p:sp>
      <p:sp>
        <p:nvSpPr>
          <p:cNvPr id="4" name="TextBox 3">
            <a:extLst>
              <a:ext uri="{FF2B5EF4-FFF2-40B4-BE49-F238E27FC236}">
                <a16:creationId xmlns:a16="http://schemas.microsoft.com/office/drawing/2014/main" id="{60009DE1-BB37-4245-9A20-5B262EA7382B}"/>
              </a:ext>
            </a:extLst>
          </p:cNvPr>
          <p:cNvSpPr txBox="1"/>
          <p:nvPr/>
        </p:nvSpPr>
        <p:spPr>
          <a:xfrm>
            <a:off x="7339453" y="6176963"/>
            <a:ext cx="5016137"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UC Davis Graduate program data report 2017</a:t>
            </a:r>
          </a:p>
          <a:p>
            <a:r>
              <a:rPr lang="en-US" dirty="0">
                <a:latin typeface="Arial" panose="020B0604020202020204" pitchFamily="34" charset="0"/>
                <a:cs typeface="Arial" panose="020B0604020202020204" pitchFamily="34" charset="0"/>
              </a:rPr>
              <a:t>Pain et al. Science 2018</a:t>
            </a:r>
          </a:p>
        </p:txBody>
      </p:sp>
    </p:spTree>
    <p:extLst>
      <p:ext uri="{BB962C8B-B14F-4D97-AF65-F5344CB8AC3E}">
        <p14:creationId xmlns:p14="http://schemas.microsoft.com/office/powerpoint/2010/main" val="1545632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2665-A3A3-754F-9D1C-F5D347BAAD03}"/>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The importance of a mentor-mentee relationship</a:t>
            </a:r>
          </a:p>
        </p:txBody>
      </p:sp>
      <p:sp>
        <p:nvSpPr>
          <p:cNvPr id="3" name="Content Placeholder 2">
            <a:extLst>
              <a:ext uri="{FF2B5EF4-FFF2-40B4-BE49-F238E27FC236}">
                <a16:creationId xmlns:a16="http://schemas.microsoft.com/office/drawing/2014/main" id="{E80964E4-2473-8248-8794-4D3E5A2A5AC3}"/>
              </a:ext>
            </a:extLst>
          </p:cNvPr>
          <p:cNvSpPr>
            <a:spLocks noGrp="1"/>
          </p:cNvSpPr>
          <p:nvPr>
            <p:ph idx="1"/>
          </p:nvPr>
        </p:nvSpPr>
        <p:spPr/>
        <p:txBody>
          <a:bodyPr>
            <a:normAutofit fontScale="92500" lnSpcReduction="10000"/>
          </a:bodyPr>
          <a:lstStyle/>
          <a:p>
            <a:pPr marL="0" indent="0">
              <a:buNone/>
            </a:pPr>
            <a:r>
              <a:rPr lang="en-US" dirty="0">
                <a:latin typeface="Arial" panose="020B0604020202020204" pitchFamily="34" charset="0"/>
                <a:cs typeface="Arial" panose="020B0604020202020204" pitchFamily="34" charset="0"/>
              </a:rPr>
              <a:t>1) Prior characteristics do not matter as much as development</a:t>
            </a:r>
          </a:p>
          <a:p>
            <a:pPr marL="0" indent="0">
              <a:buNone/>
            </a:pPr>
            <a:r>
              <a:rPr lang="en-US" dirty="0">
                <a:latin typeface="Arial" panose="020B0604020202020204" pitchFamily="34" charset="0"/>
                <a:cs typeface="Arial" panose="020B0604020202020204" pitchFamily="34" charset="0"/>
              </a:rPr>
              <a:t>2) Graduate student attrition is a function of … [the] structures and opportunities for integration.</a:t>
            </a:r>
          </a:p>
          <a:p>
            <a:pPr marL="0" indent="0">
              <a:buNone/>
            </a:pPr>
            <a:r>
              <a:rPr lang="en-US" dirty="0">
                <a:latin typeface="Arial" panose="020B0604020202020204" pitchFamily="34" charset="0"/>
                <a:cs typeface="Arial" panose="020B0604020202020204" pitchFamily="34" charset="0"/>
              </a:rPr>
              <a:t>3) The causes of attrition are deeply embedded in the organizational culture… and process of graduate education</a:t>
            </a:r>
          </a:p>
          <a:p>
            <a:r>
              <a:rPr lang="en-US" dirty="0">
                <a:latin typeface="Arial" panose="020B0604020202020204" pitchFamily="34" charset="0"/>
                <a:cs typeface="Arial" panose="020B0604020202020204" pitchFamily="34" charset="0"/>
              </a:rPr>
              <a:t>The Mentor-Mentee relationship is a significant determinant of many success factors </a:t>
            </a:r>
          </a:p>
          <a:p>
            <a:pPr lvl="1"/>
            <a:r>
              <a:rPr lang="en-US" dirty="0">
                <a:latin typeface="Arial" panose="020B0604020202020204" pitchFamily="34" charset="0"/>
                <a:cs typeface="Arial" panose="020B0604020202020204" pitchFamily="34" charset="0"/>
              </a:rPr>
              <a:t>Participation in institutional services (i.e. mental wellness classes, colloquiums, seminars)</a:t>
            </a:r>
          </a:p>
          <a:p>
            <a:pPr lvl="1"/>
            <a:r>
              <a:rPr lang="en-US" dirty="0">
                <a:latin typeface="Arial" panose="020B0604020202020204" pitchFamily="34" charset="0"/>
                <a:cs typeface="Arial" panose="020B0604020202020204" pitchFamily="34" charset="0"/>
              </a:rPr>
              <a:t>Attrition</a:t>
            </a:r>
          </a:p>
          <a:p>
            <a:pPr lvl="1"/>
            <a:r>
              <a:rPr lang="en-US" dirty="0">
                <a:latin typeface="Arial" panose="020B0604020202020204" pitchFamily="34" charset="0"/>
                <a:cs typeface="Arial" panose="020B0604020202020204" pitchFamily="34" charset="0"/>
              </a:rPr>
              <a:t>Learning experience</a:t>
            </a:r>
          </a:p>
        </p:txBody>
      </p:sp>
      <p:sp>
        <p:nvSpPr>
          <p:cNvPr id="4" name="TextBox 3">
            <a:extLst>
              <a:ext uri="{FF2B5EF4-FFF2-40B4-BE49-F238E27FC236}">
                <a16:creationId xmlns:a16="http://schemas.microsoft.com/office/drawing/2014/main" id="{F67982F1-CFC0-7E46-90BD-185A4F163CDE}"/>
              </a:ext>
            </a:extLst>
          </p:cNvPr>
          <p:cNvSpPr txBox="1"/>
          <p:nvPr/>
        </p:nvSpPr>
        <p:spPr>
          <a:xfrm>
            <a:off x="10746377" y="6418217"/>
            <a:ext cx="1445623" cy="369332"/>
          </a:xfrm>
          <a:prstGeom prst="rect">
            <a:avLst/>
          </a:prstGeom>
          <a:noFill/>
        </p:spPr>
        <p:txBody>
          <a:bodyPr wrap="square" rtlCol="0">
            <a:spAutoFit/>
          </a:bodyPr>
          <a:lstStyle/>
          <a:p>
            <a:r>
              <a:rPr lang="en-US" dirty="0" err="1">
                <a:latin typeface="Arial" panose="020B0604020202020204" pitchFamily="34" charset="0"/>
                <a:cs typeface="Arial" panose="020B0604020202020204" pitchFamily="34" charset="0"/>
              </a:rPr>
              <a:t>Lovitts</a:t>
            </a:r>
            <a:r>
              <a:rPr lang="en-US" dirty="0">
                <a:latin typeface="Arial" panose="020B0604020202020204" pitchFamily="34" charset="0"/>
                <a:cs typeface="Arial" panose="020B0604020202020204" pitchFamily="34" charset="0"/>
              </a:rPr>
              <a:t> 2001</a:t>
            </a:r>
          </a:p>
        </p:txBody>
      </p:sp>
    </p:spTree>
    <p:extLst>
      <p:ext uri="{BB962C8B-B14F-4D97-AF65-F5344CB8AC3E}">
        <p14:creationId xmlns:p14="http://schemas.microsoft.com/office/powerpoint/2010/main" val="4290724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F5B83-BE32-FC40-A00B-9F942D3B341D}"/>
              </a:ext>
            </a:extLst>
          </p:cNvPr>
          <p:cNvSpPr>
            <a:spLocks noGrp="1"/>
          </p:cNvSpPr>
          <p:nvPr>
            <p:ph type="title"/>
          </p:nvPr>
        </p:nvSpPr>
        <p:spPr/>
        <p:txBody>
          <a:bodyPr>
            <a:normAutofit/>
          </a:bodyPr>
          <a:lstStyle/>
          <a:p>
            <a:r>
              <a:rPr lang="en-US" dirty="0">
                <a:latin typeface="Arial" panose="020B0604020202020204" pitchFamily="34" charset="0"/>
                <a:cs typeface="Arial" panose="020B0604020202020204" pitchFamily="34" charset="0"/>
              </a:rPr>
              <a:t>Personal characteristics of a good mentor</a:t>
            </a:r>
          </a:p>
        </p:txBody>
      </p:sp>
      <p:sp>
        <p:nvSpPr>
          <p:cNvPr id="3" name="Content Placeholder 2">
            <a:extLst>
              <a:ext uri="{FF2B5EF4-FFF2-40B4-BE49-F238E27FC236}">
                <a16:creationId xmlns:a16="http://schemas.microsoft.com/office/drawing/2014/main" id="{861FFFBD-500C-A048-A1FA-6744868B2BB7}"/>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Enthusiasm</a:t>
            </a:r>
          </a:p>
          <a:p>
            <a:r>
              <a:rPr lang="en-US" dirty="0">
                <a:latin typeface="Arial" panose="020B0604020202020204" pitchFamily="34" charset="0"/>
                <a:cs typeface="Arial" panose="020B0604020202020204" pitchFamily="34" charset="0"/>
              </a:rPr>
              <a:t>Sensitivity</a:t>
            </a:r>
          </a:p>
          <a:p>
            <a:r>
              <a:rPr lang="en-US" b="1" dirty="0">
                <a:latin typeface="Arial" panose="020B0604020202020204" pitchFamily="34" charset="0"/>
                <a:cs typeface="Arial" panose="020B0604020202020204" pitchFamily="34" charset="0"/>
              </a:rPr>
              <a:t>Recognizing individual differences</a:t>
            </a:r>
          </a:p>
          <a:p>
            <a:r>
              <a:rPr lang="en-US" dirty="0">
                <a:latin typeface="Arial" panose="020B0604020202020204" pitchFamily="34" charset="0"/>
                <a:cs typeface="Arial" panose="020B0604020202020204" pitchFamily="34" charset="0"/>
              </a:rPr>
              <a:t>Respect</a:t>
            </a:r>
          </a:p>
          <a:p>
            <a:r>
              <a:rPr lang="en-US" dirty="0">
                <a:latin typeface="Arial" panose="020B0604020202020204" pitchFamily="34" charset="0"/>
                <a:cs typeface="Arial" panose="020B0604020202020204" pitchFamily="34" charset="0"/>
              </a:rPr>
              <a:t>Unselfishness</a:t>
            </a:r>
          </a:p>
          <a:p>
            <a:r>
              <a:rPr lang="en-US" dirty="0">
                <a:latin typeface="Arial" panose="020B0604020202020204" pitchFamily="34" charset="0"/>
                <a:cs typeface="Arial" panose="020B0604020202020204" pitchFamily="34" charset="0"/>
              </a:rPr>
              <a:t>Support</a:t>
            </a:r>
          </a:p>
        </p:txBody>
      </p:sp>
      <p:sp>
        <p:nvSpPr>
          <p:cNvPr id="4" name="TextBox 3">
            <a:extLst>
              <a:ext uri="{FF2B5EF4-FFF2-40B4-BE49-F238E27FC236}">
                <a16:creationId xmlns:a16="http://schemas.microsoft.com/office/drawing/2014/main" id="{92A09973-8FF0-E044-9B6E-8869231AE34F}"/>
              </a:ext>
            </a:extLst>
          </p:cNvPr>
          <p:cNvSpPr txBox="1"/>
          <p:nvPr/>
        </p:nvSpPr>
        <p:spPr>
          <a:xfrm>
            <a:off x="9614263" y="6383383"/>
            <a:ext cx="2577737"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Lee et al. Nature 2007</a:t>
            </a:r>
          </a:p>
        </p:txBody>
      </p:sp>
      <p:pic>
        <p:nvPicPr>
          <p:cNvPr id="3074" name="Picture 2" descr="Image result for prism">
            <a:extLst>
              <a:ext uri="{FF2B5EF4-FFF2-40B4-BE49-F238E27FC236}">
                <a16:creationId xmlns:a16="http://schemas.microsoft.com/office/drawing/2014/main" id="{73FB2322-6E4F-5445-92B9-4FC8AF82E1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8301" y="1830278"/>
            <a:ext cx="4591557" cy="309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780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4374C-3AC3-024D-8554-2628E82C6C63}"/>
              </a:ext>
            </a:extLst>
          </p:cNvPr>
          <p:cNvSpPr>
            <a:spLocks noGrp="1"/>
          </p:cNvSpPr>
          <p:nvPr>
            <p:ph type="title"/>
          </p:nvPr>
        </p:nvSpPr>
        <p:spPr>
          <a:xfrm>
            <a:off x="838200" y="753326"/>
            <a:ext cx="7436032" cy="937362"/>
          </a:xfrm>
        </p:spPr>
        <p:txBody>
          <a:bodyPr>
            <a:normAutofit/>
          </a:bodyPr>
          <a:lstStyle/>
          <a:p>
            <a:r>
              <a:rPr lang="en-US" dirty="0">
                <a:latin typeface="Arial" panose="020B0604020202020204" pitchFamily="34" charset="0"/>
                <a:cs typeface="Arial" panose="020B0604020202020204" pitchFamily="34" charset="0"/>
              </a:rPr>
              <a:t>Enneagram of Personality</a:t>
            </a:r>
          </a:p>
        </p:txBody>
      </p:sp>
      <p:sp>
        <p:nvSpPr>
          <p:cNvPr id="3" name="Content Placeholder 2">
            <a:extLst>
              <a:ext uri="{FF2B5EF4-FFF2-40B4-BE49-F238E27FC236}">
                <a16:creationId xmlns:a16="http://schemas.microsoft.com/office/drawing/2014/main" id="{DF34ACC0-0929-4E4C-86C8-A79B74625BBB}"/>
              </a:ext>
            </a:extLst>
          </p:cNvPr>
          <p:cNvSpPr>
            <a:spLocks noGrp="1"/>
          </p:cNvSpPr>
          <p:nvPr>
            <p:ph idx="1"/>
          </p:nvPr>
        </p:nvSpPr>
        <p:spPr>
          <a:xfrm>
            <a:off x="838200" y="1825625"/>
            <a:ext cx="5682344" cy="4351338"/>
          </a:xfrm>
        </p:spPr>
        <p:txBody>
          <a:bodyPr>
            <a:normAutofit lnSpcReduction="10000"/>
          </a:bodyPr>
          <a:lstStyle/>
          <a:p>
            <a:r>
              <a:rPr lang="en-US" dirty="0">
                <a:latin typeface="Arial" panose="020B0604020202020204" pitchFamily="34" charset="0"/>
                <a:cs typeface="Arial" panose="020B0604020202020204" pitchFamily="34" charset="0"/>
              </a:rPr>
              <a:t>Model of the human psyche</a:t>
            </a:r>
          </a:p>
          <a:p>
            <a:pPr lvl="1"/>
            <a:r>
              <a:rPr lang="en-US" dirty="0">
                <a:latin typeface="Arial" panose="020B0604020202020204" pitchFamily="34" charset="0"/>
                <a:cs typeface="Arial" panose="020B0604020202020204" pitchFamily="34" charset="0"/>
              </a:rPr>
              <a:t>Widely accepted in business management</a:t>
            </a:r>
          </a:p>
          <a:p>
            <a:r>
              <a:rPr lang="en-US" dirty="0">
                <a:latin typeface="Arial" panose="020B0604020202020204" pitchFamily="34" charset="0"/>
                <a:cs typeface="Arial" panose="020B0604020202020204" pitchFamily="34" charset="0"/>
              </a:rPr>
              <a:t>9 personality types</a:t>
            </a:r>
          </a:p>
          <a:p>
            <a:pPr lvl="1"/>
            <a:r>
              <a:rPr lang="en-US" dirty="0">
                <a:latin typeface="Arial" panose="020B0604020202020204" pitchFamily="34" charset="0"/>
                <a:cs typeface="Arial" panose="020B0604020202020204" pitchFamily="34" charset="0"/>
              </a:rPr>
              <a:t>All equally valid</a:t>
            </a:r>
          </a:p>
          <a:p>
            <a:pPr lvl="1"/>
            <a:r>
              <a:rPr lang="en-US" dirty="0">
                <a:latin typeface="Arial" panose="020B0604020202020204" pitchFamily="34" charset="0"/>
                <a:cs typeface="Arial" panose="020B0604020202020204" pitchFamily="34" charset="0"/>
              </a:rPr>
              <a:t>One baseline-type but with “Bandwidth”</a:t>
            </a:r>
          </a:p>
          <a:p>
            <a:pPr lvl="1"/>
            <a:r>
              <a:rPr lang="en-US" dirty="0">
                <a:latin typeface="Arial" panose="020B0604020202020204" pitchFamily="34" charset="0"/>
                <a:cs typeface="Arial" panose="020B0604020202020204" pitchFamily="34" charset="0"/>
              </a:rPr>
              <a:t>Science only appeals to one</a:t>
            </a:r>
          </a:p>
          <a:p>
            <a:r>
              <a:rPr lang="en-US" dirty="0">
                <a:latin typeface="Arial" panose="020B0604020202020204" pitchFamily="34" charset="0"/>
                <a:cs typeface="Arial" panose="020B0604020202020204" pitchFamily="34" charset="0"/>
              </a:rPr>
              <a:t>“Flow”</a:t>
            </a:r>
          </a:p>
          <a:p>
            <a:pPr lvl="1"/>
            <a:r>
              <a:rPr lang="en-US" dirty="0">
                <a:latin typeface="Arial" panose="020B0604020202020204" pitchFamily="34" charset="0"/>
                <a:cs typeface="Arial" panose="020B0604020202020204" pitchFamily="34" charset="0"/>
              </a:rPr>
              <a:t>Increased energy, happiness, and creativity</a:t>
            </a:r>
          </a:p>
        </p:txBody>
      </p:sp>
      <p:pic>
        <p:nvPicPr>
          <p:cNvPr id="1026" name="Picture 2" descr="https://worldcounts-production.s3.amazonaws.com/pictures/potential/26/enneagram.jpg">
            <a:extLst>
              <a:ext uri="{FF2B5EF4-FFF2-40B4-BE49-F238E27FC236}">
                <a16:creationId xmlns:a16="http://schemas.microsoft.com/office/drawing/2014/main" id="{5097D16A-851A-964B-9FC8-A0DDD0A7EC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59580" y="1753336"/>
            <a:ext cx="3860187" cy="3294026"/>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a:extLst>
              <a:ext uri="{FF2B5EF4-FFF2-40B4-BE49-F238E27FC236}">
                <a16:creationId xmlns:a16="http://schemas.microsoft.com/office/drawing/2014/main" id="{3A160509-E438-F34A-B284-4A840BD76693}"/>
              </a:ext>
            </a:extLst>
          </p:cNvPr>
          <p:cNvSpPr/>
          <p:nvPr/>
        </p:nvSpPr>
        <p:spPr>
          <a:xfrm rot="2218016">
            <a:off x="7340888" y="3517505"/>
            <a:ext cx="1444239" cy="109386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96CC6BC-6282-B742-A788-166C75BEEE4B}"/>
              </a:ext>
            </a:extLst>
          </p:cNvPr>
          <p:cNvSpPr/>
          <p:nvPr/>
        </p:nvSpPr>
        <p:spPr>
          <a:xfrm>
            <a:off x="470019" y="2908772"/>
            <a:ext cx="7434841" cy="183734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5091718-E880-F148-B0F3-D4C05BF2218F}"/>
              </a:ext>
            </a:extLst>
          </p:cNvPr>
          <p:cNvSpPr/>
          <p:nvPr/>
        </p:nvSpPr>
        <p:spPr>
          <a:xfrm>
            <a:off x="7657032" y="1242299"/>
            <a:ext cx="4354089" cy="42919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E00AC24-F847-F046-A774-FE25F4080DC0}"/>
              </a:ext>
            </a:extLst>
          </p:cNvPr>
          <p:cNvSpPr/>
          <p:nvPr/>
        </p:nvSpPr>
        <p:spPr>
          <a:xfrm>
            <a:off x="392743" y="4746117"/>
            <a:ext cx="6302829" cy="18832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268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4" grpId="0" animBg="1"/>
      <p:bldP spid="8"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9B0-3F6F-CA40-B750-5F759255412C}"/>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Test yourself!</a:t>
            </a:r>
          </a:p>
        </p:txBody>
      </p:sp>
      <p:sp>
        <p:nvSpPr>
          <p:cNvPr id="3" name="Text Placeholder 2">
            <a:extLst>
              <a:ext uri="{FF2B5EF4-FFF2-40B4-BE49-F238E27FC236}">
                <a16:creationId xmlns:a16="http://schemas.microsoft.com/office/drawing/2014/main" id="{8FE929E2-CA19-0D41-9644-8FDBFFAEF47C}"/>
              </a:ext>
            </a:extLst>
          </p:cNvPr>
          <p:cNvSpPr>
            <a:spLocks noGrp="1"/>
          </p:cNvSpPr>
          <p:nvPr>
            <p:ph type="body" idx="1"/>
          </p:nvPr>
        </p:nvSpPr>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266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637E3-A8AB-A440-B11B-3D791D0CAE01}"/>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Section 1</a:t>
            </a:r>
          </a:p>
        </p:txBody>
      </p:sp>
      <p:sp>
        <p:nvSpPr>
          <p:cNvPr id="3" name="Content Placeholder 2">
            <a:extLst>
              <a:ext uri="{FF2B5EF4-FFF2-40B4-BE49-F238E27FC236}">
                <a16:creationId xmlns:a16="http://schemas.microsoft.com/office/drawing/2014/main" id="{4574FEF5-C00C-D245-A71B-75307286B8A8}"/>
              </a:ext>
            </a:extLst>
          </p:cNvPr>
          <p:cNvSpPr>
            <a:spLocks noGrp="1"/>
          </p:cNvSpPr>
          <p:nvPr>
            <p:ph idx="1"/>
          </p:nvPr>
        </p:nvSpPr>
        <p:spPr/>
        <p:txBody>
          <a:bodyPr>
            <a:normAutofit fontScale="70000" lnSpcReduction="20000"/>
          </a:bodyPr>
          <a:lstStyle/>
          <a:p>
            <a:pPr marL="0" indent="0">
              <a:buNone/>
            </a:pPr>
            <a:r>
              <a:rPr lang="en-US" sz="3600" b="1" dirty="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I have tended to be fairly independent and assertive: I've felt that life works best when you meet it head-on. I set my own goals, get involved, and want to make things happen. I don't like sitting around -- I want to achieve something big and have an impact. I don't necessarily seek confrontations, but I don't let people push me around, either. Most of the time I know what I want, and I go for it. I tend to work hard and play hard.</a:t>
            </a:r>
          </a:p>
          <a:p>
            <a:pPr marL="0" indent="0">
              <a:buNone/>
            </a:pPr>
            <a:r>
              <a:rPr lang="en-US" sz="3600" b="1" dirty="0">
                <a:latin typeface="Arial" panose="020B0604020202020204" pitchFamily="34" charset="0"/>
                <a:cs typeface="Arial" panose="020B0604020202020204" pitchFamily="34" charset="0"/>
              </a:rPr>
              <a:t>(B)  </a:t>
            </a:r>
            <a:r>
              <a:rPr lang="en-US" dirty="0">
                <a:latin typeface="Arial" panose="020B0604020202020204" pitchFamily="34" charset="0"/>
                <a:cs typeface="Arial" panose="020B0604020202020204" pitchFamily="34" charset="0"/>
              </a:rPr>
              <a:t>I have tended to be quiet and am used to being on my own. I  usually don't draw much attention to myself socially, and it's generally unusual for me to assert myself all that forcefully. I don't feel comfortable taking the lead or being as competitive as others. Many would probably say that I'm something of a dreamer -- a lot of my excitement goes on in my imagination. I can quite content without feeling I have to be active all the time.</a:t>
            </a:r>
          </a:p>
          <a:p>
            <a:pPr marL="0" indent="0">
              <a:buNone/>
            </a:pPr>
            <a:r>
              <a:rPr lang="en-US" sz="3600" b="1" dirty="0">
                <a:latin typeface="Arial" panose="020B0604020202020204" pitchFamily="34" charset="0"/>
                <a:cs typeface="Arial" panose="020B0604020202020204" pitchFamily="34" charset="0"/>
              </a:rPr>
              <a:t>(C) </a:t>
            </a:r>
            <a:r>
              <a:rPr lang="en-US" dirty="0">
                <a:latin typeface="Arial" panose="020B0604020202020204" pitchFamily="34" charset="0"/>
                <a:cs typeface="Arial" panose="020B0604020202020204" pitchFamily="34" charset="0"/>
              </a:rPr>
              <a:t>I have tended to be extremely responsible and dedicated. I feel terrible if I don't keep my commitments and do what's expected of me. I want people to know that I'm there for them and that I'll do what I believe is best for them. I've often made great personal sacrifices for the sakes of others, whether they know it or not. I often don't take adequate care of myself --- I do the work that needs to be done and relax (and do what I really want) if there's time left.</a:t>
            </a:r>
          </a:p>
        </p:txBody>
      </p:sp>
    </p:spTree>
    <p:extLst>
      <p:ext uri="{BB962C8B-B14F-4D97-AF65-F5344CB8AC3E}">
        <p14:creationId xmlns:p14="http://schemas.microsoft.com/office/powerpoint/2010/main" val="618666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54063-774C-8F4D-8EBF-904E459BC43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Section 2</a:t>
            </a:r>
          </a:p>
        </p:txBody>
      </p:sp>
      <p:sp>
        <p:nvSpPr>
          <p:cNvPr id="3" name="Content Placeholder 2">
            <a:extLst>
              <a:ext uri="{FF2B5EF4-FFF2-40B4-BE49-F238E27FC236}">
                <a16:creationId xmlns:a16="http://schemas.microsoft.com/office/drawing/2014/main" id="{3DC090C0-2F70-4348-B937-DC78F4CCCDCF}"/>
              </a:ext>
            </a:extLst>
          </p:cNvPr>
          <p:cNvSpPr>
            <a:spLocks noGrp="1"/>
          </p:cNvSpPr>
          <p:nvPr>
            <p:ph idx="1"/>
          </p:nvPr>
        </p:nvSpPr>
        <p:spPr/>
        <p:txBody>
          <a:bodyPr>
            <a:normAutofit fontScale="70000" lnSpcReduction="20000"/>
          </a:bodyPr>
          <a:lstStyle/>
          <a:p>
            <a:pPr marL="0" indent="0">
              <a:buNone/>
            </a:pPr>
            <a:r>
              <a:rPr lang="en-US" sz="3600" b="1" dirty="0">
                <a:latin typeface="Arial" panose="020B0604020202020204" pitchFamily="34" charset="0"/>
                <a:cs typeface="Arial" panose="020B0604020202020204" pitchFamily="34" charset="0"/>
              </a:rPr>
              <a:t>(X) </a:t>
            </a:r>
            <a:r>
              <a:rPr lang="en-US" dirty="0">
                <a:latin typeface="Arial" panose="020B0604020202020204" pitchFamily="34" charset="0"/>
                <a:cs typeface="Arial" panose="020B0604020202020204" pitchFamily="34" charset="0"/>
              </a:rPr>
              <a:t>I am a person who usually maintains a positive outlook and feels that things will work out for the best.  I can usually find something to be enthusiastic about and different ways to occupy myself.  I like being around people and helping others to be happy- I enjoy sharing my own well-being with them.  (I don’t always feel great, but I try not to show it to anyone!)  However, Staying positive sometimes meant that I’ve put off dealing with my own problems for too long.</a:t>
            </a:r>
          </a:p>
          <a:p>
            <a:pPr marL="0" indent="0">
              <a:buNone/>
            </a:pPr>
            <a:r>
              <a:rPr lang="en-US" sz="3600" b="1" dirty="0">
                <a:latin typeface="Arial" panose="020B0604020202020204" pitchFamily="34" charset="0"/>
                <a:cs typeface="Arial" panose="020B0604020202020204" pitchFamily="34" charset="0"/>
              </a:rPr>
              <a:t>(Y)  </a:t>
            </a:r>
            <a:r>
              <a:rPr lang="en-US" dirty="0">
                <a:latin typeface="Arial" panose="020B0604020202020204" pitchFamily="34" charset="0"/>
                <a:cs typeface="Arial" panose="020B0604020202020204" pitchFamily="34" charset="0"/>
              </a:rPr>
              <a:t>I am a person who has strong feelings about things- most people can tell when I’m unhappy about something.  I can be guarded with people, but I’m more sensitive than I let on.  I want to know where I stand with others and who and what I can count on-it’s pretty clear to most people where they stand with me.  When I’m upset about something, I want others to respond and to get as worked up as I am.  I know the rules, but I don’t want people telling me what to do.  I want to decide for myself.</a:t>
            </a:r>
          </a:p>
          <a:p>
            <a:pPr marL="0" indent="0">
              <a:buNone/>
            </a:pPr>
            <a:r>
              <a:rPr lang="en-US" sz="3600" b="1" dirty="0">
                <a:latin typeface="Arial" panose="020B0604020202020204" pitchFamily="34" charset="0"/>
                <a:cs typeface="Arial" panose="020B0604020202020204" pitchFamily="34" charset="0"/>
              </a:rPr>
              <a:t>(Z)  </a:t>
            </a:r>
            <a:r>
              <a:rPr lang="en-US" dirty="0">
                <a:latin typeface="Arial" panose="020B0604020202020204" pitchFamily="34" charset="0"/>
                <a:cs typeface="Arial" panose="020B0604020202020204" pitchFamily="34" charset="0"/>
              </a:rPr>
              <a:t>I tend to be self-controlled and logical- I am uncomfortable dealing with feelings.  I am efficient-even perfectionistic-and prefer working on my own.  When there are problems or personal conflicts, I try not to bring my feelings into the situation.  Some say I’m too cool and detached, but I don’t want my emotional reactions to distract me from what’s really important to me.  I usually don’t show my reactions when others “get to me”. </a:t>
            </a:r>
          </a:p>
        </p:txBody>
      </p:sp>
    </p:spTree>
    <p:extLst>
      <p:ext uri="{BB962C8B-B14F-4D97-AF65-F5344CB8AC3E}">
        <p14:creationId xmlns:p14="http://schemas.microsoft.com/office/powerpoint/2010/main" val="30364480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{9D2F91ED-7D4B-164A-8BC2-4BFD491BFB98}tf10001124</Template>
  <TotalTime>7529</TotalTime>
  <Words>1394</Words>
  <Application>Microsoft Macintosh PowerPoint</Application>
  <PresentationFormat>Widescreen</PresentationFormat>
  <Paragraphs>144</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You need more than science - Mentoring for all personality types</vt:lpstr>
      <vt:lpstr>“You’ll be successful as long as you like the science”</vt:lpstr>
      <vt:lpstr>Graduate school by the numbers</vt:lpstr>
      <vt:lpstr>The importance of a mentor-mentee relationship</vt:lpstr>
      <vt:lpstr>Personal characteristics of a good mentor</vt:lpstr>
      <vt:lpstr>Enneagram of Personality</vt:lpstr>
      <vt:lpstr>Test yourself!</vt:lpstr>
      <vt:lpstr>Section 1</vt:lpstr>
      <vt:lpstr>Section 2</vt:lpstr>
      <vt:lpstr>Section 3</vt:lpstr>
      <vt:lpstr>How many “Investigators”?</vt:lpstr>
      <vt:lpstr>Enneagram broken-down</vt:lpstr>
      <vt:lpstr>Successful implementation leads to improvements for workers, managers, and the organization</vt:lpstr>
      <vt:lpstr>Tools to discover personality-type: Pivot points</vt:lpstr>
      <vt:lpstr>Activity!</vt:lpstr>
      <vt:lpstr>How did you do?</vt:lpstr>
      <vt:lpstr>Case study #1</vt:lpstr>
      <vt:lpstr>Case study #2</vt:lpstr>
      <vt:lpstr>Case study #3</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need more than science - Mentoring for all personality types</dc:title>
  <dc:creator>Microsoft Office User</dc:creator>
  <cp:lastModifiedBy>Microsoft Office User</cp:lastModifiedBy>
  <cp:revision>42</cp:revision>
  <dcterms:created xsi:type="dcterms:W3CDTF">2019-08-14T18:06:28Z</dcterms:created>
  <dcterms:modified xsi:type="dcterms:W3CDTF">2019-08-21T00:20:54Z</dcterms:modified>
</cp:coreProperties>
</file>