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27"/>
  </p:notesMasterIdLst>
  <p:handoutMasterIdLst>
    <p:handoutMasterId r:id="rId28"/>
  </p:handoutMasterIdLst>
  <p:sldIdLst>
    <p:sldId id="691" r:id="rId2"/>
    <p:sldId id="1118" r:id="rId3"/>
    <p:sldId id="1187" r:id="rId4"/>
    <p:sldId id="700" r:id="rId5"/>
    <p:sldId id="1125" r:id="rId6"/>
    <p:sldId id="686" r:id="rId7"/>
    <p:sldId id="1230" r:id="rId8"/>
    <p:sldId id="1150" r:id="rId9"/>
    <p:sldId id="1229" r:id="rId10"/>
    <p:sldId id="1189" r:id="rId11"/>
    <p:sldId id="1248" r:id="rId12"/>
    <p:sldId id="1250" r:id="rId13"/>
    <p:sldId id="1252" r:id="rId14"/>
    <p:sldId id="1129" r:id="rId15"/>
    <p:sldId id="1131" r:id="rId16"/>
    <p:sldId id="1132" r:id="rId17"/>
    <p:sldId id="1253" r:id="rId18"/>
    <p:sldId id="1206" r:id="rId19"/>
    <p:sldId id="732" r:id="rId20"/>
    <p:sldId id="1212" r:id="rId21"/>
    <p:sldId id="1144" r:id="rId22"/>
    <p:sldId id="1113" r:id="rId23"/>
    <p:sldId id="1255" r:id="rId24"/>
    <p:sldId id="1256" r:id="rId25"/>
    <p:sldId id="1257" r:id="rId2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orient="horz" pos="1872">
          <p15:clr>
            <a:srgbClr val="A4A3A4"/>
          </p15:clr>
        </p15:guide>
        <p15:guide id="5" pos="432">
          <p15:clr>
            <a:srgbClr val="A4A3A4"/>
          </p15:clr>
        </p15:guide>
        <p15:guide id="6" pos="336">
          <p15:clr>
            <a:srgbClr val="A4A3A4"/>
          </p15:clr>
        </p15:guide>
        <p15:guide id="7" pos="720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7F7F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4"/>
    <p:restoredTop sz="86364" autoAdjust="0"/>
  </p:normalViewPr>
  <p:slideViewPr>
    <p:cSldViewPr>
      <p:cViewPr varScale="1">
        <p:scale>
          <a:sx n="98" d="100"/>
          <a:sy n="98" d="100"/>
        </p:scale>
        <p:origin x="960" y="184"/>
      </p:cViewPr>
      <p:guideLst>
        <p:guide orient="horz" pos="1008"/>
        <p:guide orient="horz" pos="1296"/>
        <p:guide orient="horz" pos="1584"/>
        <p:guide orient="horz" pos="1872"/>
        <p:guide pos="432"/>
        <p:guide pos="336"/>
        <p:guide pos="720"/>
        <p:guide pos="2880"/>
      </p:guideLst>
    </p:cSldViewPr>
  </p:slideViewPr>
  <p:outlineViewPr>
    <p:cViewPr>
      <p:scale>
        <a:sx n="33" d="100"/>
        <a:sy n="33" d="100"/>
      </p:scale>
      <p:origin x="0" y="-29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624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8DE5442-FC6C-9B42-A4D3-CEB3C27819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7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19D73A-EBF3-324B-9B1D-97C7E52970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66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highly researched ways of treating anxiety is CBT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37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kgd 014d4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TitleSide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685800"/>
            <a:ext cx="9043987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914400"/>
            <a:ext cx="6019800" cy="2209800"/>
          </a:xfrm>
        </p:spPr>
        <p:txBody>
          <a:bodyPr/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21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ACAEC-FB21-9C41-9738-C418E9BCFD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3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6C421-12CE-474C-8F8A-E53D9913EE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7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0279A-8C09-6D45-888D-205467AC57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D8A6F-FFC5-BC42-9AE9-9535167826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65212-3375-4849-ACAC-770105655A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6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FE701-23CF-054A-8310-AC8AFCB6C4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3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1CC33-BB25-D24E-A7D8-18D47F2990B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6ECBA-56C5-4042-A2CA-4153408323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CF193-B18F-A34B-8FB5-852353D601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5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57CF6-E8B0-C749-B00D-26A3BEB33D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der top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fld id="{5D31EE53-AE91-B644-850F-D5B9AD2A36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¨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://www.youtube.com/channel/UCQQHo_QnuBxdfcsRy4INGGw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ckinstitute.org/cognitive-model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ining.nih.go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8382000" cy="1295400"/>
          </a:xfrm>
        </p:spPr>
        <p:txBody>
          <a:bodyPr/>
          <a:lstStyle/>
          <a:p>
            <a:pPr algn="ctr"/>
            <a:r>
              <a:rPr lang="en-US" sz="4000" b="1" dirty="0"/>
              <a:t>Promoting Student Wellness and Mental Health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3DBBE-58FE-E641-BAE6-D7FE303D2DAF}"/>
              </a:ext>
            </a:extLst>
          </p:cNvPr>
          <p:cNvSpPr txBox="1"/>
          <p:nvPr/>
        </p:nvSpPr>
        <p:spPr>
          <a:xfrm>
            <a:off x="0" y="2209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Sharon L. Milgram, Director NIH OITE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www.training.nih.gov //</a:t>
            </a:r>
            <a:r>
              <a:rPr lang="en-US" sz="2800" b="1" dirty="0" err="1">
                <a:solidFill>
                  <a:schemeClr val="bg1"/>
                </a:solidFill>
              </a:rPr>
              <a:t>Sharon.milgram@NIH.GOV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On Twitter @NIH_OITE // @SHARONMILGRAM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2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1A1C-2CCA-6145-BD13-C1458926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Important Point About Research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D272B-F0CA-B147-B77E-755F8519E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610600" cy="4191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Organizational resilience = the way a team absorbs strain and…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continues to function effectively in the face of adversity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minimizes damage to team relationships for long-term effectiveness</a:t>
            </a:r>
          </a:p>
          <a:p>
            <a:pPr>
              <a:buSzPct val="125000"/>
              <a:buFont typeface="Wingdings" pitchFamily="2" charset="2"/>
              <a:buChar char="§"/>
            </a:pPr>
            <a:endParaRPr lang="en-US" dirty="0"/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 group is only as resilient as the individuals that make up that group AND resilience starts at the top</a:t>
            </a:r>
          </a:p>
          <a:p>
            <a:pPr>
              <a:buSzPct val="125000"/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0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5261-3E56-2D4D-8D75-B41F276D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F0A4-3A63-3346-B200-AC6972A39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TO DO WELL WE HAVE TO BE WELL</a:t>
            </a:r>
          </a:p>
        </p:txBody>
      </p:sp>
    </p:spTree>
    <p:extLst>
      <p:ext uri="{BB962C8B-B14F-4D97-AF65-F5344CB8AC3E}">
        <p14:creationId xmlns:p14="http://schemas.microsoft.com/office/powerpoint/2010/main" val="350936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OITE Wellness Model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24100" y="2438400"/>
            <a:ext cx="4495800" cy="4226395"/>
            <a:chOff x="2527203" y="1316489"/>
            <a:chExt cx="4380636" cy="4380636"/>
          </a:xfrm>
        </p:grpSpPr>
        <p:sp>
          <p:nvSpPr>
            <p:cNvPr id="5" name="Freeform 4"/>
            <p:cNvSpPr/>
            <p:nvPr/>
          </p:nvSpPr>
          <p:spPr>
            <a:xfrm>
              <a:off x="2888576" y="1550795"/>
              <a:ext cx="3784956" cy="3784956"/>
            </a:xfrm>
            <a:custGeom>
              <a:avLst/>
              <a:gdLst>
                <a:gd name="connsiteX0" fmla="*/ 1892478 w 3784956"/>
                <a:gd name="connsiteY0" fmla="*/ 0 h 3784956"/>
                <a:gd name="connsiteX1" fmla="*/ 3784956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0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0"/>
                  </a:moveTo>
                  <a:cubicBezTo>
                    <a:pt x="2937665" y="0"/>
                    <a:pt x="3784956" y="847291"/>
                    <a:pt x="3784956" y="1892478"/>
                  </a:cubicBezTo>
                  <a:lnTo>
                    <a:pt x="1892478" y="1892478"/>
                  </a:lnTo>
                  <a:lnTo>
                    <a:pt x="1892478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836548" rIns="431016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Mind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2888576" y="1677862"/>
              <a:ext cx="3784956" cy="3784956"/>
            </a:xfrm>
            <a:custGeom>
              <a:avLst/>
              <a:gdLst>
                <a:gd name="connsiteX0" fmla="*/ 3784956 w 3784956"/>
                <a:gd name="connsiteY0" fmla="*/ 1892478 h 3784956"/>
                <a:gd name="connsiteX1" fmla="*/ 1892478 w 3784956"/>
                <a:gd name="connsiteY1" fmla="*/ 3784956 h 3784956"/>
                <a:gd name="connsiteX2" fmla="*/ 1892478 w 3784956"/>
                <a:gd name="connsiteY2" fmla="*/ 1892478 h 3784956"/>
                <a:gd name="connsiteX3" fmla="*/ 3784956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3784956" y="1892478"/>
                  </a:moveTo>
                  <a:cubicBezTo>
                    <a:pt x="3784956" y="2937665"/>
                    <a:pt x="2937665" y="3784956"/>
                    <a:pt x="1892478" y="3784956"/>
                  </a:cubicBezTo>
                  <a:lnTo>
                    <a:pt x="1892478" y="1892478"/>
                  </a:lnTo>
                  <a:lnTo>
                    <a:pt x="3784956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2016192" rIns="431016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Spirit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761509" y="1677862"/>
              <a:ext cx="3784956" cy="3784956"/>
            </a:xfrm>
            <a:custGeom>
              <a:avLst/>
              <a:gdLst>
                <a:gd name="connsiteX0" fmla="*/ 1892478 w 3784956"/>
                <a:gd name="connsiteY0" fmla="*/ 3784956 h 3784956"/>
                <a:gd name="connsiteX1" fmla="*/ 0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3784956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3784956"/>
                  </a:moveTo>
                  <a:cubicBezTo>
                    <a:pt x="847291" y="3784956"/>
                    <a:pt x="0" y="2937665"/>
                    <a:pt x="0" y="1892478"/>
                  </a:cubicBezTo>
                  <a:lnTo>
                    <a:pt x="1892478" y="1892478"/>
                  </a:lnTo>
                  <a:lnTo>
                    <a:pt x="1892478" y="378495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2016192" rIns="2061250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Heart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509" y="1550795"/>
              <a:ext cx="3784956" cy="3784956"/>
            </a:xfrm>
            <a:custGeom>
              <a:avLst/>
              <a:gdLst>
                <a:gd name="connsiteX0" fmla="*/ 0 w 3784956"/>
                <a:gd name="connsiteY0" fmla="*/ 1892478 h 3784956"/>
                <a:gd name="connsiteX1" fmla="*/ 1892478 w 3784956"/>
                <a:gd name="connsiteY1" fmla="*/ 0 h 3784956"/>
                <a:gd name="connsiteX2" fmla="*/ 1892478 w 3784956"/>
                <a:gd name="connsiteY2" fmla="*/ 1892478 h 3784956"/>
                <a:gd name="connsiteX3" fmla="*/ 0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0" y="1892478"/>
                  </a:moveTo>
                  <a:cubicBezTo>
                    <a:pt x="0" y="847291"/>
                    <a:pt x="847291" y="0"/>
                    <a:pt x="1892478" y="0"/>
                  </a:cubicBezTo>
                  <a:lnTo>
                    <a:pt x="1892478" y="1892478"/>
                  </a:lnTo>
                  <a:lnTo>
                    <a:pt x="0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836548" rIns="2061250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Body</a:t>
              </a:r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654269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ircular Arrow 9"/>
            <p:cNvSpPr/>
            <p:nvPr/>
          </p:nvSpPr>
          <p:spPr>
            <a:xfrm>
              <a:off x="2654269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Arrow 10"/>
            <p:cNvSpPr/>
            <p:nvPr/>
          </p:nvSpPr>
          <p:spPr>
            <a:xfrm>
              <a:off x="2527203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2527203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C56418-B1BB-F641-906F-38DE3FEAF7DB}"/>
              </a:ext>
            </a:extLst>
          </p:cNvPr>
          <p:cNvSpPr txBox="1"/>
          <p:nvPr/>
        </p:nvSpPr>
        <p:spPr>
          <a:xfrm>
            <a:off x="333702" y="1828800"/>
            <a:ext cx="834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/>
              <a:t>What we do and don’t do to maintain our….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87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8DA4-E2A2-D740-84EC-94AF3691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838200"/>
            <a:ext cx="8991600" cy="1447800"/>
          </a:xfrm>
        </p:spPr>
        <p:txBody>
          <a:bodyPr/>
          <a:lstStyle/>
          <a:p>
            <a:pPr algn="ctr"/>
            <a:r>
              <a:rPr lang="en-US" sz="3600" dirty="0"/>
              <a:t>Part A.</a:t>
            </a:r>
            <a:br>
              <a:rPr lang="en-US" sz="3600" dirty="0"/>
            </a:br>
            <a:r>
              <a:rPr lang="en-US" sz="3600" dirty="0"/>
              <a:t>OITE Holistic Wellness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3F382-B197-4A67-A68C-4984091D1CAD}"/>
              </a:ext>
            </a:extLst>
          </p:cNvPr>
          <p:cNvSpPr txBox="1"/>
          <p:nvPr/>
        </p:nvSpPr>
        <p:spPr>
          <a:xfrm>
            <a:off x="1828800" y="32766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So, how are you doing?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C609C-AF3A-4063-83A0-820FB4E5035C}"/>
              </a:ext>
            </a:extLst>
          </p:cNvPr>
          <p:cNvSpPr/>
          <p:nvPr/>
        </p:nvSpPr>
        <p:spPr>
          <a:xfrm>
            <a:off x="10885" y="4341168"/>
            <a:ext cx="9122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ea typeface="Calibri" panose="020F0502020204030204" pitchFamily="34" charset="0"/>
              </a:rPr>
              <a:t>Never  1…………2…………3…………4…………5  Always</a:t>
            </a:r>
          </a:p>
        </p:txBody>
      </p:sp>
    </p:spTree>
    <p:extLst>
      <p:ext uri="{BB962C8B-B14F-4D97-AF65-F5344CB8AC3E}">
        <p14:creationId xmlns:p14="http://schemas.microsoft.com/office/powerpoint/2010/main" val="173358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3886200"/>
          </a:xfrm>
        </p:spPr>
        <p:txBody>
          <a:bodyPr/>
          <a:lstStyle/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I am getting enough sleep (7-9 hours).</a:t>
            </a: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eating balanced, nutritious meals.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excessive use of caffeine.</a:t>
            </a: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excessive use of alcohol and other drugs of abuse.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getting regular exercise (at least 3 times a week).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getting regular health care for myself.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take care of myself when I am sick, need rest, or just need a break.</a:t>
            </a:r>
          </a:p>
          <a:p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6E00D-F4EB-CC48-B31D-BC015204F5E9}"/>
              </a:ext>
            </a:extLst>
          </p:cNvPr>
          <p:cNvSpPr/>
          <p:nvPr/>
        </p:nvSpPr>
        <p:spPr>
          <a:xfrm>
            <a:off x="21771" y="1600200"/>
            <a:ext cx="9122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1…………2…………3…………4…………5  Always</a:t>
            </a:r>
          </a:p>
        </p:txBody>
      </p:sp>
    </p:spTree>
    <p:extLst>
      <p:ext uri="{BB962C8B-B14F-4D97-AF65-F5344CB8AC3E}">
        <p14:creationId xmlns:p14="http://schemas.microsoft.com/office/powerpoint/2010/main" val="292190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00" y="2362200"/>
            <a:ext cx="8195400" cy="38862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I avoid getting caught up in perfectionism.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focus on the present vs. rehashing the past or worrying about the future.</a:t>
            </a:r>
            <a:endParaRPr lang="en-US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negative or deceptive self-talk.</a:t>
            </a:r>
            <a:endParaRPr lang="en-US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practice self-affirmations and positive self-talk.</a:t>
            </a:r>
            <a:endParaRPr lang="en-US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judging myself compared to others.</a:t>
            </a:r>
            <a:endParaRPr lang="en-US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give myself time to explore and learn about new things.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open to counseling as a tool to maintain and improve my health and wellbeing.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036846-06A2-4131-96FF-1E9697A844F1}"/>
              </a:ext>
            </a:extLst>
          </p:cNvPr>
          <p:cNvSpPr/>
          <p:nvPr/>
        </p:nvSpPr>
        <p:spPr>
          <a:xfrm>
            <a:off x="21771" y="1595734"/>
            <a:ext cx="9122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1…………2…………3…………4…………5  Always</a:t>
            </a:r>
          </a:p>
        </p:txBody>
      </p:sp>
    </p:spTree>
    <p:extLst>
      <p:ext uri="{BB962C8B-B14F-4D97-AF65-F5344CB8AC3E}">
        <p14:creationId xmlns:p14="http://schemas.microsoft.com/office/powerpoint/2010/main" val="184763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38862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I’m in touch with and let myself feel all my emotions.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reach out to others for support when I need it.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communicate my needs and feelings directly and honestly.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make time to spend with my friends and ‘family’.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engage in activities that are fun and relaxing.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extreme use of my phone as a coping tool/ avoidance strategy.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demonstrate compassion for myself and others.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ED545-03B3-46AA-BAFA-49B563FB85DF}"/>
              </a:ext>
            </a:extLst>
          </p:cNvPr>
          <p:cNvSpPr/>
          <p:nvPr/>
        </p:nvSpPr>
        <p:spPr>
          <a:xfrm>
            <a:off x="21771" y="1595734"/>
            <a:ext cx="9122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1…………2…………3…………4…………5  Always</a:t>
            </a:r>
          </a:p>
        </p:txBody>
      </p:sp>
    </p:spTree>
    <p:extLst>
      <p:ext uri="{BB962C8B-B14F-4D97-AF65-F5344CB8AC3E}">
        <p14:creationId xmlns:p14="http://schemas.microsoft.com/office/powerpoint/2010/main" val="176443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Spirit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91" y="2057399"/>
            <a:ext cx="8229600" cy="38862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I feel connected to something that is bigger than me – however I define that.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seek out resources (practices, activities, people, places) that nurture me spiritually.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reflect on and invest in what is meaningful to me.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read writings or watch media that are inspirational to me.</a:t>
            </a:r>
            <a:endParaRPr lang="en-US" sz="2000" dirty="0"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I think of and care about the lives of others who are different than me.</a:t>
            </a:r>
            <a:endParaRPr lang="en-US" sz="2000" dirty="0">
              <a:cs typeface="Times New Roman" panose="02020603050405020304" pitchFamily="18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allow time to just be (human </a:t>
            </a:r>
            <a:r>
              <a:rPr lang="en-US" i="1" dirty="0">
                <a:cs typeface="Times New Roman" panose="02020603050405020304" pitchFamily="18" charset="0"/>
              </a:rPr>
              <a:t>being</a:t>
            </a:r>
            <a:r>
              <a:rPr lang="en-US" dirty="0">
                <a:cs typeface="Times New Roman" panose="02020603050405020304" pitchFamily="18" charset="0"/>
              </a:rPr>
              <a:t> vs. human </a:t>
            </a:r>
            <a:r>
              <a:rPr lang="en-US" i="1" dirty="0">
                <a:cs typeface="Times New Roman" panose="02020603050405020304" pitchFamily="18" charset="0"/>
              </a:rPr>
              <a:t>doing</a:t>
            </a:r>
            <a:r>
              <a:rPr lang="en-US" dirty="0">
                <a:cs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engage in activities that support my life’s purpose.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D6AA7-A641-4E78-ACC9-C3091CF05C0A}"/>
              </a:ext>
            </a:extLst>
          </p:cNvPr>
          <p:cNvSpPr/>
          <p:nvPr/>
        </p:nvSpPr>
        <p:spPr>
          <a:xfrm>
            <a:off x="21771" y="1595734"/>
            <a:ext cx="9122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1…………2…………3…………4…………5  Always</a:t>
            </a:r>
          </a:p>
        </p:txBody>
      </p:sp>
    </p:spTree>
    <p:extLst>
      <p:ext uri="{BB962C8B-B14F-4D97-AF65-F5344CB8AC3E}">
        <p14:creationId xmlns:p14="http://schemas.microsoft.com/office/powerpoint/2010/main" val="3065986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8DA4-E2A2-D740-84EC-94AF3691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762000"/>
          </a:xfrm>
        </p:spPr>
        <p:txBody>
          <a:bodyPr/>
          <a:lstStyle/>
          <a:p>
            <a:pPr algn="ctr"/>
            <a:r>
              <a:rPr lang="en-US" dirty="0"/>
              <a:t>For Later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E4F0FB-0E0F-45C1-88A9-27DFAC470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3200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As you went through the assessment questions did anything stand out for you?</a:t>
            </a:r>
          </a:p>
          <a:p>
            <a:pPr>
              <a:spcBef>
                <a:spcPts val="1200"/>
              </a:spcBef>
            </a:pPr>
            <a:r>
              <a:rPr lang="en-US" dirty="0"/>
              <a:t>What are you pleased about in your self-care practices?</a:t>
            </a:r>
          </a:p>
          <a:p>
            <a:pPr>
              <a:spcBef>
                <a:spcPts val="1200"/>
              </a:spcBef>
            </a:pPr>
            <a:r>
              <a:rPr lang="en-US" dirty="0"/>
              <a:t>What would you like to change?</a:t>
            </a:r>
          </a:p>
          <a:p>
            <a:pPr>
              <a:spcBef>
                <a:spcPts val="1200"/>
              </a:spcBef>
            </a:pPr>
            <a:r>
              <a:rPr lang="en-US" dirty="0"/>
              <a:t>What are barriers to making the changes you wish to make?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8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3AACCA-76D9-294E-91D9-CC0561F6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066800"/>
          </a:xfrm>
        </p:spPr>
        <p:txBody>
          <a:bodyPr/>
          <a:lstStyle/>
          <a:p>
            <a:pPr algn="ctr"/>
            <a:r>
              <a:rPr lang="en-US" dirty="0"/>
              <a:t>Self-Care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306DB6-67B6-4A63-976A-5FC1E5C256AE}"/>
              </a:ext>
            </a:extLst>
          </p:cNvPr>
          <p:cNvSpPr txBox="1">
            <a:spLocks/>
          </p:cNvSpPr>
          <p:nvPr/>
        </p:nvSpPr>
        <p:spPr bwMode="auto">
          <a:xfrm>
            <a:off x="457200" y="1295400"/>
            <a:ext cx="8458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charset="0"/>
              <a:buChar char="¨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Learn to focus on breath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Maintain healthy behaviors, including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1800" kern="0" dirty="0"/>
              <a:t>Healthy eating, adequate sleep, exercise and physical activity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Connect with the natural world, spend time outside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Connect with others, engage in healthy relationships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1800" kern="0" dirty="0"/>
              <a:t>Avoid isolation, too much screen time and doom-scrolling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1800" kern="0" dirty="0"/>
              <a:t>Seek help when needed, including professional help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Connect with yourself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1800" kern="0" dirty="0"/>
              <a:t>Use supports such as journaling, mindfulness, meditation, yoga, therapy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1800" kern="0" dirty="0"/>
              <a:t>Use wellness apps and other supports related to self-care such as:    </a:t>
            </a:r>
            <a:r>
              <a:rPr lang="en-US" sz="1800" dirty="0"/>
              <a:t>Insight Timer, Calm, Headspace, CBT-I Coach, </a:t>
            </a:r>
            <a:r>
              <a:rPr lang="en-US" sz="1800" kern="0" dirty="0"/>
              <a:t>Sleep Cycle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Practice gratitude, include things you are grateful for about you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Practice self-compassion – be a good friend to yourself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Keep on learning and growing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sz="2200" kern="0" dirty="0"/>
              <a:t>Relax, take breaks, have enjoyment</a:t>
            </a:r>
          </a:p>
          <a:p>
            <a:pPr lvl="1">
              <a:buSzPct val="85000"/>
              <a:buFont typeface="Wingdings" charset="2"/>
              <a:buChar char="q"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405130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6CEB8-3A4A-3542-989B-79EA3622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42975"/>
            <a:ext cx="6172200" cy="742950"/>
          </a:xfrm>
        </p:spPr>
        <p:txBody>
          <a:bodyPr/>
          <a:lstStyle/>
          <a:p>
            <a:pPr algn="ctr"/>
            <a:r>
              <a:rPr lang="en-US" sz="3600" dirty="0"/>
              <a:t>Three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11AAD-5B28-6A4C-A2D2-E234B525B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8515350" cy="4648200"/>
          </a:xfrm>
        </p:spPr>
        <p:txBody>
          <a:bodyPr/>
          <a:lstStyle/>
          <a:p>
            <a:r>
              <a:rPr lang="en-US" dirty="0"/>
              <a:t>To help trainees appreciate the link between stress management/wellness and school/career/life success</a:t>
            </a:r>
          </a:p>
          <a:p>
            <a:r>
              <a:rPr lang="en-US" dirty="0"/>
              <a:t>To help trainees work through acute stressors with minimal disruption of their academic and research progress</a:t>
            </a:r>
          </a:p>
          <a:p>
            <a:r>
              <a:rPr lang="en-US" dirty="0"/>
              <a:t>To better support trainees with mental health concerns </a:t>
            </a:r>
          </a:p>
          <a:p>
            <a:r>
              <a:rPr lang="en-US" dirty="0"/>
              <a:t>Requires:</a:t>
            </a:r>
          </a:p>
          <a:p>
            <a:pPr lvl="1" indent="-257175">
              <a:buSzPct val="85000"/>
              <a:buFont typeface="Wingdings" pitchFamily="2" charset="2"/>
              <a:buChar char="q"/>
            </a:pPr>
            <a:r>
              <a:rPr lang="en-US" sz="2000" dirty="0"/>
              <a:t>That we frame this as a wellness, not an illness, issue	</a:t>
            </a:r>
          </a:p>
          <a:p>
            <a:pPr lvl="1" indent="-257175">
              <a:buSzPct val="85000"/>
              <a:buFont typeface="Wingdings" pitchFamily="2" charset="2"/>
              <a:buChar char="q"/>
            </a:pPr>
            <a:r>
              <a:rPr lang="en-US" sz="2000" dirty="0"/>
              <a:t>Collaboration between PIs, trainees and institutional resource staff</a:t>
            </a:r>
          </a:p>
          <a:p>
            <a:pPr lvl="1" indent="-257175">
              <a:buSzPct val="85000"/>
              <a:buFont typeface="Wingdings" pitchFamily="2" charset="2"/>
              <a:buChar char="q"/>
            </a:pPr>
            <a:r>
              <a:rPr lang="en-US" sz="2000" dirty="0"/>
              <a:t>Substantial personal and culture change</a:t>
            </a:r>
          </a:p>
        </p:txBody>
      </p:sp>
    </p:spTree>
    <p:extLst>
      <p:ext uri="{BB962C8B-B14F-4D97-AF65-F5344CB8AC3E}">
        <p14:creationId xmlns:p14="http://schemas.microsoft.com/office/powerpoint/2010/main" val="384799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76400"/>
            <a:ext cx="8458200" cy="49530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Model wellness behaviors and priorities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Create a supportive circle of colleagues interested in wellness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Create and maintain good working relationships in your local wellness community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Encourage trainees, colleagues, staff to attend trainings on wellness and to engage in wellness practices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Highlight the relevant wellness implications in any discussions – including scientific, academic, career topics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Develop programs for faculty and staff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Include wellness in all mentoring conversations with trainees</a:t>
            </a:r>
          </a:p>
          <a:p>
            <a:pPr>
              <a:buSzPct val="125000"/>
              <a:buFont typeface="Wingdings" pitchFamily="2" charset="2"/>
              <a:buChar char="§"/>
            </a:pPr>
            <a:endParaRPr lang="en-US" dirty="0"/>
          </a:p>
          <a:p>
            <a:pPr lvl="1">
              <a:buClr>
                <a:schemeClr val="accent6">
                  <a:lumMod val="50000"/>
                </a:schemeClr>
              </a:buClr>
              <a:buSzPct val="125000"/>
              <a:buFont typeface="Wingdings" pitchFamily="2" charset="2"/>
              <a:buChar char="§"/>
            </a:pPr>
            <a:endParaRPr lang="en-US" sz="2300" dirty="0"/>
          </a:p>
          <a:p>
            <a:pPr lvl="1">
              <a:buSzPct val="85000"/>
              <a:buFont typeface="Wingdings" charset="2"/>
              <a:buChar char="q"/>
            </a:pPr>
            <a:endParaRPr lang="en-US" sz="1800" dirty="0"/>
          </a:p>
          <a:p>
            <a:pPr lvl="1">
              <a:buSzPct val="85000"/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3AACCA-76D9-294E-91D9-CC0561F6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algn="ctr"/>
            <a:r>
              <a:rPr lang="en-US" dirty="0"/>
              <a:t>Building a Wellness Culture</a:t>
            </a:r>
          </a:p>
        </p:txBody>
      </p:sp>
    </p:spTree>
    <p:extLst>
      <p:ext uri="{BB962C8B-B14F-4D97-AF65-F5344CB8AC3E}">
        <p14:creationId xmlns:p14="http://schemas.microsoft.com/office/powerpoint/2010/main" val="4128978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BA5D-64BE-6C45-94EB-44410427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Wellness Collage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2AAB9-70C1-6648-A39E-BBA201640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way to identify and talk about things that bring happiness and meaning to our lives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KEY TAKE-AWAY: Never under-estimate the things in your life that bring you happiness and meaning</a:t>
            </a:r>
          </a:p>
        </p:txBody>
      </p:sp>
    </p:spTree>
    <p:extLst>
      <p:ext uri="{BB962C8B-B14F-4D97-AF65-F5344CB8AC3E}">
        <p14:creationId xmlns:p14="http://schemas.microsoft.com/office/powerpoint/2010/main" val="302882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3">
            <a:extLst>
              <a:ext uri="{FF2B5EF4-FFF2-40B4-BE49-F238E27FC236}">
                <a16:creationId xmlns:a16="http://schemas.microsoft.com/office/drawing/2014/main" id="{95BFBDC7-5DB9-0A44-AA78-A95B30D7A53B}"/>
              </a:ext>
            </a:extLst>
          </p:cNvPr>
          <p:cNvGrpSpPr>
            <a:grpSpLocks/>
          </p:cNvGrpSpPr>
          <p:nvPr/>
        </p:nvGrpSpPr>
        <p:grpSpPr bwMode="auto">
          <a:xfrm>
            <a:off x="-995363" y="-228600"/>
            <a:ext cx="11012488" cy="8045450"/>
            <a:chOff x="-995923" y="-228600"/>
            <a:chExt cx="11013771" cy="8046204"/>
          </a:xfrm>
        </p:grpSpPr>
        <p:sp>
          <p:nvSpPr>
            <p:cNvPr id="29699" name="TextBox 7">
              <a:extLst>
                <a:ext uri="{FF2B5EF4-FFF2-40B4-BE49-F238E27FC236}">
                  <a16:creationId xmlns:a16="http://schemas.microsoft.com/office/drawing/2014/main" id="{DA545556-61DA-A740-B6B1-78B7210D6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225" y="-2286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ea typeface="ＭＳ Ｐゴシック" panose="020B0600070205080204" pitchFamily="34" charset="-128"/>
              </a:endParaRPr>
            </a:p>
          </p:txBody>
        </p:sp>
        <p:pic>
          <p:nvPicPr>
            <p:cNvPr id="29700" name="Picture 1">
              <a:extLst>
                <a:ext uri="{FF2B5EF4-FFF2-40B4-BE49-F238E27FC236}">
                  <a16:creationId xmlns:a16="http://schemas.microsoft.com/office/drawing/2014/main" id="{1C80962E-927F-924B-94F4-84B7FF4F0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5923" y="2057400"/>
              <a:ext cx="3283055" cy="455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Picture 4">
              <a:extLst>
                <a:ext uri="{FF2B5EF4-FFF2-40B4-BE49-F238E27FC236}">
                  <a16:creationId xmlns:a16="http://schemas.microsoft.com/office/drawing/2014/main" id="{AF96DB30-A50E-3E47-B2E0-4EDDBFA56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497" y="0"/>
              <a:ext cx="3722503" cy="290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6">
              <a:extLst>
                <a:ext uri="{FF2B5EF4-FFF2-40B4-BE49-F238E27FC236}">
                  <a16:creationId xmlns:a16="http://schemas.microsoft.com/office/drawing/2014/main" id="{D2F3D30A-B046-1A4E-93E1-D3CFC2E33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909313"/>
              <a:ext cx="3007822" cy="394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1">
              <a:extLst>
                <a:ext uri="{FF2B5EF4-FFF2-40B4-BE49-F238E27FC236}">
                  <a16:creationId xmlns:a16="http://schemas.microsoft.com/office/drawing/2014/main" id="{2180F68D-7BBE-354E-9123-38D1A7040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0"/>
            <a:stretch>
              <a:fillRect/>
            </a:stretch>
          </p:blipFill>
          <p:spPr bwMode="auto">
            <a:xfrm>
              <a:off x="-122490" y="-76200"/>
              <a:ext cx="1920240" cy="2818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>
              <a:extLst>
                <a:ext uri="{FF2B5EF4-FFF2-40B4-BE49-F238E27FC236}">
                  <a16:creationId xmlns:a16="http://schemas.microsoft.com/office/drawing/2014/main" id="{284F8DE0-5132-8D4F-AC13-B6109D64D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76" b="-2559"/>
            <a:stretch>
              <a:fillRect/>
            </a:stretch>
          </p:blipFill>
          <p:spPr bwMode="auto">
            <a:xfrm>
              <a:off x="4800600" y="-15747"/>
              <a:ext cx="2651760" cy="3018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Content Placeholder 4">
              <a:extLst>
                <a:ext uri="{FF2B5EF4-FFF2-40B4-BE49-F238E27FC236}">
                  <a16:creationId xmlns:a16="http://schemas.microsoft.com/office/drawing/2014/main" id="{F95EBFCA-5A12-C247-A85A-47D7F5DEC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843869"/>
              <a:ext cx="3403363" cy="4973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Box 3">
              <a:extLst>
                <a:ext uri="{FF2B5EF4-FFF2-40B4-BE49-F238E27FC236}">
                  <a16:creationId xmlns:a16="http://schemas.microsoft.com/office/drawing/2014/main" id="{4F3F86A1-259B-2D4B-8008-2C43873CF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685800"/>
              <a:ext cx="6629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b="1"/>
            </a:p>
          </p:txBody>
        </p:sp>
        <p:pic>
          <p:nvPicPr>
            <p:cNvPr id="29707" name="Picture 1">
              <a:extLst>
                <a:ext uri="{FF2B5EF4-FFF2-40B4-BE49-F238E27FC236}">
                  <a16:creationId xmlns:a16="http://schemas.microsoft.com/office/drawing/2014/main" id="{67F6530B-B213-8F46-ABB5-EE0C201F3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271" y="2819400"/>
              <a:ext cx="2270577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Picture 2">
              <a:extLst>
                <a:ext uri="{FF2B5EF4-FFF2-40B4-BE49-F238E27FC236}">
                  <a16:creationId xmlns:a16="http://schemas.microsoft.com/office/drawing/2014/main" id="{759F7412-EBEB-2942-8910-1075B2E72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"/>
            <a:stretch>
              <a:fillRect/>
            </a:stretch>
          </p:blipFill>
          <p:spPr bwMode="auto">
            <a:xfrm>
              <a:off x="7391400" y="-108714"/>
              <a:ext cx="1752600" cy="3018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8" name="TextBox 1">
            <a:extLst>
              <a:ext uri="{FF2B5EF4-FFF2-40B4-BE49-F238E27FC236}">
                <a16:creationId xmlns:a16="http://schemas.microsoft.com/office/drawing/2014/main" id="{9E35AB74-B7E1-CE4C-A378-F67051633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6019800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@</a:t>
            </a:r>
            <a:r>
              <a:rPr lang="en-US" altLang="en-US" sz="3200" b="1" dirty="0" err="1">
                <a:solidFill>
                  <a:schemeClr val="bg1"/>
                </a:solidFill>
              </a:rPr>
              <a:t>nih_oite</a:t>
            </a:r>
            <a:r>
              <a:rPr lang="en-US" altLang="en-US" sz="3200" b="1" dirty="0">
                <a:solidFill>
                  <a:schemeClr val="bg1"/>
                </a:solidFill>
              </a:rPr>
              <a:t>, #</a:t>
            </a:r>
            <a:r>
              <a:rPr lang="en-US" altLang="en-US" sz="3200" b="1" dirty="0" err="1">
                <a:solidFill>
                  <a:schemeClr val="bg1"/>
                </a:solidFill>
              </a:rPr>
              <a:t>OITEwellnesschallenge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5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AB909-0D24-5048-9E6D-BAB56D12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Helpful Hack</a:t>
            </a: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7733389C-EE27-3F40-865B-633919B64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57425"/>
            <a:ext cx="2590800" cy="2514600"/>
          </a:xfrm>
          <a:prstGeom prst="ellipse">
            <a:avLst/>
          </a:prstGeom>
          <a:gradFill rotWithShape="1">
            <a:gsLst>
              <a:gs pos="0">
                <a:srgbClr val="F88A89"/>
              </a:gs>
              <a:gs pos="50000">
                <a:srgbClr val="F9B9B8"/>
              </a:gs>
              <a:gs pos="100000">
                <a:srgbClr val="FBDDDD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A97F394E-0C6C-1D4B-93AF-B0330257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5" y="2257425"/>
            <a:ext cx="2590800" cy="2514600"/>
          </a:xfrm>
          <a:prstGeom prst="ellipse">
            <a:avLst/>
          </a:prstGeom>
          <a:gradFill rotWithShape="1">
            <a:gsLst>
              <a:gs pos="0">
                <a:srgbClr val="8FDEA0"/>
              </a:gs>
              <a:gs pos="50000">
                <a:srgbClr val="BCE9C5"/>
              </a:gs>
              <a:gs pos="100000">
                <a:srgbClr val="DFF3E3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F4B04727-B04C-4848-B483-6AF6AE805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2257425"/>
            <a:ext cx="2590800" cy="2514600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72B57-7E85-9143-89E0-96FC4BE62A49}"/>
              </a:ext>
            </a:extLst>
          </p:cNvPr>
          <p:cNvSpPr/>
          <p:nvPr/>
        </p:nvSpPr>
        <p:spPr>
          <a:xfrm>
            <a:off x="6721475" y="2817812"/>
            <a:ext cx="198278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endParaRPr lang="en-US" sz="35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4FAA5-A383-5540-AD01-51F69664451C}"/>
              </a:ext>
            </a:extLst>
          </p:cNvPr>
          <p:cNvSpPr/>
          <p:nvPr/>
        </p:nvSpPr>
        <p:spPr>
          <a:xfrm>
            <a:off x="533400" y="2822575"/>
            <a:ext cx="1981200" cy="1322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Cannot </a:t>
            </a: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</a:t>
            </a:r>
            <a:endParaRPr lang="en-US" sz="400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301E1-CDDC-D54B-9A32-527DD137DEFD}"/>
              </a:ext>
            </a:extLst>
          </p:cNvPr>
          <p:cNvSpPr/>
          <p:nvPr/>
        </p:nvSpPr>
        <p:spPr>
          <a:xfrm>
            <a:off x="3733800" y="2852737"/>
            <a:ext cx="20383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Wish to </a:t>
            </a: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</a:t>
            </a:r>
            <a:endParaRPr lang="en-US" sz="400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0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67B8-930F-7E42-963F-8FF6C664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And Some </a:t>
            </a:r>
            <a:r>
              <a:rPr lang="en-US" sz="3600" dirty="0" err="1"/>
              <a:t>Resourcces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DCEF8-DEE5-E643-A9EC-4FBE9952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hlinkClick r:id="rId2"/>
              </a:rPr>
              <a:t>www.youtube.com/channel/UCQQHo_QnuBxdfcsRy4INGGw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37933-8B91-F845-B879-FDCD9F1CB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7" y="2438400"/>
            <a:ext cx="8017886" cy="43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12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F778E-75DC-6F4C-89AB-2CFBA462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884" y="76200"/>
            <a:ext cx="596028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3BA9B4-C6F0-644C-96E2-C55CE24CA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2510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0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5A71-9118-2645-8F52-E3DCD51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For Personal Change To Happen We Need To Ask…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5A27-3A9E-9A46-B5FD-0D9941E9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9800"/>
            <a:ext cx="9067800" cy="44196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Do I make it a priority to take care of myself?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Do I support others in taking care of themselves?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How much time do I spend time learning about wellness and resilience?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Do I reflect on my biases (conscious and unconscious) around mental health and wellness? 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Am I willing to be vulnerable and share without making it about me?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Am I willing to use my institutionally-derived power and social capital to advocate for needed resources and for attention to wellness issues?</a:t>
            </a:r>
          </a:p>
          <a:p>
            <a:pPr lvl="1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endParaRPr lang="en-US" dirty="0"/>
          </a:p>
          <a:p>
            <a:pPr>
              <a:buSzPct val="85000"/>
              <a:buFont typeface="Wingdings" pitchFamily="2" charset="2"/>
              <a:buChar char="q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678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610600" cy="1524000"/>
          </a:xfrm>
        </p:spPr>
        <p:txBody>
          <a:bodyPr/>
          <a:lstStyle/>
          <a:p>
            <a:pPr algn="ctr"/>
            <a:r>
              <a:rPr lang="en-US" sz="3600" dirty="0"/>
              <a:t>For Institutional Change To Happen We Need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2324101"/>
            <a:ext cx="8839200" cy="43434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Articulate a conceptual model of “wellness” grounded in the view that</a:t>
            </a: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q"/>
            </a:pPr>
            <a:r>
              <a:rPr lang="en-US" sz="2000" dirty="0"/>
              <a:t>“to do well, we have to be well”</a:t>
            </a: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q"/>
            </a:pPr>
            <a:r>
              <a:rPr lang="en-US" sz="2000" dirty="0"/>
              <a:t>taking time for wellness is our right AND an expectation that we have of our community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Develop programs to address all elements of your wellness model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Provide resources and reward PIs/programs that buy-in and promote the model</a:t>
            </a:r>
          </a:p>
        </p:txBody>
      </p:sp>
    </p:spTree>
    <p:extLst>
      <p:ext uri="{BB962C8B-B14F-4D97-AF65-F5344CB8AC3E}">
        <p14:creationId xmlns:p14="http://schemas.microsoft.com/office/powerpoint/2010/main" val="248027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OITE Wellness Model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516" y="2057400"/>
            <a:ext cx="4495800" cy="4226395"/>
            <a:chOff x="2527203" y="1316489"/>
            <a:chExt cx="4380636" cy="4380636"/>
          </a:xfrm>
        </p:grpSpPr>
        <p:sp>
          <p:nvSpPr>
            <p:cNvPr id="5" name="Freeform 4"/>
            <p:cNvSpPr/>
            <p:nvPr/>
          </p:nvSpPr>
          <p:spPr>
            <a:xfrm>
              <a:off x="2888576" y="1550795"/>
              <a:ext cx="3784956" cy="3784956"/>
            </a:xfrm>
            <a:custGeom>
              <a:avLst/>
              <a:gdLst>
                <a:gd name="connsiteX0" fmla="*/ 1892478 w 3784956"/>
                <a:gd name="connsiteY0" fmla="*/ 0 h 3784956"/>
                <a:gd name="connsiteX1" fmla="*/ 3784956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0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0"/>
                  </a:moveTo>
                  <a:cubicBezTo>
                    <a:pt x="2937665" y="0"/>
                    <a:pt x="3784956" y="847291"/>
                    <a:pt x="3784956" y="1892478"/>
                  </a:cubicBezTo>
                  <a:lnTo>
                    <a:pt x="1892478" y="1892478"/>
                  </a:lnTo>
                  <a:lnTo>
                    <a:pt x="1892478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836548" rIns="431016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Mind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2888576" y="1677862"/>
              <a:ext cx="3784956" cy="3784956"/>
            </a:xfrm>
            <a:custGeom>
              <a:avLst/>
              <a:gdLst>
                <a:gd name="connsiteX0" fmla="*/ 3784956 w 3784956"/>
                <a:gd name="connsiteY0" fmla="*/ 1892478 h 3784956"/>
                <a:gd name="connsiteX1" fmla="*/ 1892478 w 3784956"/>
                <a:gd name="connsiteY1" fmla="*/ 3784956 h 3784956"/>
                <a:gd name="connsiteX2" fmla="*/ 1892478 w 3784956"/>
                <a:gd name="connsiteY2" fmla="*/ 1892478 h 3784956"/>
                <a:gd name="connsiteX3" fmla="*/ 3784956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3784956" y="1892478"/>
                  </a:moveTo>
                  <a:cubicBezTo>
                    <a:pt x="3784956" y="2937665"/>
                    <a:pt x="2937665" y="3784956"/>
                    <a:pt x="1892478" y="3784956"/>
                  </a:cubicBezTo>
                  <a:lnTo>
                    <a:pt x="1892478" y="1892478"/>
                  </a:lnTo>
                  <a:lnTo>
                    <a:pt x="3784956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2016192" rIns="431016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Spirit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761509" y="1677862"/>
              <a:ext cx="3784956" cy="3784956"/>
            </a:xfrm>
            <a:custGeom>
              <a:avLst/>
              <a:gdLst>
                <a:gd name="connsiteX0" fmla="*/ 1892478 w 3784956"/>
                <a:gd name="connsiteY0" fmla="*/ 3784956 h 3784956"/>
                <a:gd name="connsiteX1" fmla="*/ 0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3784956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3784956"/>
                  </a:moveTo>
                  <a:cubicBezTo>
                    <a:pt x="847291" y="3784956"/>
                    <a:pt x="0" y="2937665"/>
                    <a:pt x="0" y="1892478"/>
                  </a:cubicBezTo>
                  <a:lnTo>
                    <a:pt x="1892478" y="1892478"/>
                  </a:lnTo>
                  <a:lnTo>
                    <a:pt x="1892478" y="378495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2016192" rIns="2061250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Heart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509" y="1550795"/>
              <a:ext cx="3784956" cy="3784956"/>
            </a:xfrm>
            <a:custGeom>
              <a:avLst/>
              <a:gdLst>
                <a:gd name="connsiteX0" fmla="*/ 0 w 3784956"/>
                <a:gd name="connsiteY0" fmla="*/ 1892478 h 3784956"/>
                <a:gd name="connsiteX1" fmla="*/ 1892478 w 3784956"/>
                <a:gd name="connsiteY1" fmla="*/ 0 h 3784956"/>
                <a:gd name="connsiteX2" fmla="*/ 1892478 w 3784956"/>
                <a:gd name="connsiteY2" fmla="*/ 1892478 h 3784956"/>
                <a:gd name="connsiteX3" fmla="*/ 0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0" y="1892478"/>
                  </a:moveTo>
                  <a:cubicBezTo>
                    <a:pt x="0" y="847291"/>
                    <a:pt x="847291" y="0"/>
                    <a:pt x="1892478" y="0"/>
                  </a:cubicBezTo>
                  <a:lnTo>
                    <a:pt x="1892478" y="1892478"/>
                  </a:lnTo>
                  <a:lnTo>
                    <a:pt x="0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836548" rIns="2061250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Body</a:t>
              </a:r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654269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ircular Arrow 9"/>
            <p:cNvSpPr/>
            <p:nvPr/>
          </p:nvSpPr>
          <p:spPr>
            <a:xfrm>
              <a:off x="2654269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Arrow 10"/>
            <p:cNvSpPr/>
            <p:nvPr/>
          </p:nvSpPr>
          <p:spPr>
            <a:xfrm>
              <a:off x="2527203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2527203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C56418-B1BB-F641-906F-38DE3FEAF7DB}"/>
              </a:ext>
            </a:extLst>
          </p:cNvPr>
          <p:cNvSpPr txBox="1"/>
          <p:nvPr/>
        </p:nvSpPr>
        <p:spPr>
          <a:xfrm>
            <a:off x="344516" y="1585321"/>
            <a:ext cx="834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/>
              <a:t>The things we do, and don’t do, to maintain our….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8F146-4426-0046-A0A7-D9AD0B07A0CD}"/>
              </a:ext>
            </a:extLst>
          </p:cNvPr>
          <p:cNvSpPr txBox="1"/>
          <p:nvPr/>
        </p:nvSpPr>
        <p:spPr>
          <a:xfrm>
            <a:off x="4868165" y="3048000"/>
            <a:ext cx="419963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/>
              <a:t>Wellness is a foundation of resilience.</a:t>
            </a:r>
          </a:p>
          <a:p>
            <a:pPr marL="342900" indent="-342900" algn="l"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endParaRPr lang="en-US" dirty="0"/>
          </a:p>
          <a:p>
            <a:pPr marL="342900" indent="-342900" algn="l"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/>
              <a:t>Resilience is required for educational, science and career success</a:t>
            </a:r>
          </a:p>
        </p:txBody>
      </p:sp>
    </p:spTree>
    <p:extLst>
      <p:ext uri="{BB962C8B-B14F-4D97-AF65-F5344CB8AC3E}">
        <p14:creationId xmlns:p14="http://schemas.microsoft.com/office/powerpoint/2010/main" val="289169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0F40-5D02-CC46-8ED3-87CD0D78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5A44-3103-2249-BCA9-71553EFC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481078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The ability to navigate difficult situations with intention and ease; the ability to adapt and grow through adversity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To be resilient we need to:</a:t>
            </a:r>
            <a:endParaRPr lang="en-US" sz="2000" dirty="0"/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Find community and engage authentically with peers and mentors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Use resources – proactively and in times of stress and setback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Find purpose day-to-day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Understand and acknowledge negative emotions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Have strategies for dealing with set-back and disappointments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Understand how distorted self-talk, cognitive distortions and imposter fears undermine our confidence and progress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Develop our growth mindset (the work of Carol Dweck)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Practice holistic self-care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5F95D-BB13-BA46-8241-34756C80D58D}"/>
              </a:ext>
            </a:extLst>
          </p:cNvPr>
          <p:cNvSpPr txBox="1"/>
          <p:nvPr/>
        </p:nvSpPr>
        <p:spPr>
          <a:xfrm>
            <a:off x="609600" y="6334780"/>
            <a:ext cx="7351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Resilience = People + Process + Preparation</a:t>
            </a:r>
          </a:p>
        </p:txBody>
      </p:sp>
    </p:spTree>
    <p:extLst>
      <p:ext uri="{BB962C8B-B14F-4D97-AF65-F5344CB8AC3E}">
        <p14:creationId xmlns:p14="http://schemas.microsoft.com/office/powerpoint/2010/main" val="203486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BA34-0B59-46CD-9340-FFFBF857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Three Loci of Control</a:t>
            </a:r>
          </a:p>
        </p:txBody>
      </p:sp>
      <p:pic>
        <p:nvPicPr>
          <p:cNvPr id="6146" name="Picture 2" descr="Image result for cbt triangle">
            <a:extLst>
              <a:ext uri="{FF2B5EF4-FFF2-40B4-BE49-F238E27FC236}">
                <a16:creationId xmlns:a16="http://schemas.microsoft.com/office/drawing/2014/main" id="{4D9AAF2D-DF96-4C9E-8350-DDF25C43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53" y="1828800"/>
            <a:ext cx="8302072" cy="44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FEF77D-8EF8-422D-8203-3AD6078F4204}"/>
              </a:ext>
            </a:extLst>
          </p:cNvPr>
          <p:cNvSpPr/>
          <p:nvPr/>
        </p:nvSpPr>
        <p:spPr>
          <a:xfrm>
            <a:off x="-381000" y="626968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https://beckinstitute.org/cognitive-model/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225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2F32-59A9-D849-8E40-4228EF08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Four Powerful Tools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F141B-E5AA-674D-BA4E-9CCCFF14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362200"/>
            <a:ext cx="8229600" cy="3886200"/>
          </a:xfrm>
        </p:spPr>
        <p:txBody>
          <a:bodyPr/>
          <a:lstStyle/>
          <a:p>
            <a:r>
              <a:rPr lang="en-US" dirty="0"/>
              <a:t>Community</a:t>
            </a:r>
          </a:p>
          <a:p>
            <a:r>
              <a:rPr lang="en-US" dirty="0"/>
              <a:t>Journaling</a:t>
            </a:r>
          </a:p>
          <a:p>
            <a:r>
              <a:rPr lang="en-US" dirty="0"/>
              <a:t>Mindfulness</a:t>
            </a:r>
            <a:endParaRPr lang="en-US" sz="1800" dirty="0"/>
          </a:p>
          <a:p>
            <a:r>
              <a:rPr lang="en-US" dirty="0"/>
              <a:t>Support groups and therapy</a:t>
            </a:r>
          </a:p>
        </p:txBody>
      </p:sp>
    </p:spTree>
    <p:extLst>
      <p:ext uri="{BB962C8B-B14F-4D97-AF65-F5344CB8AC3E}">
        <p14:creationId xmlns:p14="http://schemas.microsoft.com/office/powerpoint/2010/main" val="176582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F36B-9640-7A41-A3E7-10A82A97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Up-Coming Virtual Resilience Program for Your Students and Postdocs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6BA7B-6B9B-7745-8B01-4D52D4565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r>
              <a:rPr lang="en-US" dirty="0"/>
              <a:t>Presentation via webinar, followed one week later by facilitated resilience groups discussions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An introduction to resilience and wellness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Understanding cognitive distortions and imposter fears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Emotions and the workplace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Self-advocacy and assertiveness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Developing feedback resilience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Managing up to maximize mentoring relationships</a:t>
            </a:r>
            <a:endParaRPr lang="en-US" dirty="0"/>
          </a:p>
          <a:p>
            <a:r>
              <a:rPr lang="en-US" dirty="0"/>
              <a:t>Starts September 15; information at </a:t>
            </a:r>
            <a:r>
              <a:rPr lang="en-US" dirty="0">
                <a:hlinkClick r:id="rId2"/>
              </a:rPr>
              <a:t>www.training.nih.gov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5843"/>
      </p:ext>
    </p:extLst>
  </p:cSld>
  <p:clrMapOvr>
    <a:masterClrMapping/>
  </p:clrMapOvr>
</p:sld>
</file>

<file path=ppt/theme/theme1.xml><?xml version="1.0" encoding="utf-8"?>
<a:theme xmlns:a="http://schemas.openxmlformats.org/drawingml/2006/main" name="1_Pixel">
  <a:themeElements>
    <a:clrScheme name="">
      <a:dk1>
        <a:srgbClr val="000000"/>
      </a:dk1>
      <a:lt1>
        <a:srgbClr val="FFFFFF"/>
      </a:lt1>
      <a:dk2>
        <a:srgbClr val="000000"/>
      </a:dk2>
      <a:lt2>
        <a:srgbClr val="006666"/>
      </a:lt2>
      <a:accent1>
        <a:srgbClr val="BED600"/>
      </a:accent1>
      <a:accent2>
        <a:srgbClr val="BED600"/>
      </a:accent2>
      <a:accent3>
        <a:srgbClr val="FFFFFF"/>
      </a:accent3>
      <a:accent4>
        <a:srgbClr val="000000"/>
      </a:accent4>
      <a:accent5>
        <a:srgbClr val="DBE8AA"/>
      </a:accent5>
      <a:accent6>
        <a:srgbClr val="ACC200"/>
      </a:accent6>
      <a:hlink>
        <a:srgbClr val="006666"/>
      </a:hlink>
      <a:folHlink>
        <a:srgbClr val="808080"/>
      </a:folHlink>
    </a:clrScheme>
    <a:fontScheme name="1_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3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8080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4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8080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5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6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E7E7E7"/>
        </a:accent6>
        <a:hlink>
          <a:srgbClr val="006666"/>
        </a:hlink>
        <a:folHlink>
          <a:srgbClr val="B9FF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18158</TotalTime>
  <Words>1335</Words>
  <Application>Microsoft Macintosh PowerPoint</Application>
  <PresentationFormat>On-screen Show (4:3)</PresentationFormat>
  <Paragraphs>172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Times New Roman</vt:lpstr>
      <vt:lpstr>Wingdings</vt:lpstr>
      <vt:lpstr>1_Pixel</vt:lpstr>
      <vt:lpstr>Promoting Student Wellness and Mental Health   </vt:lpstr>
      <vt:lpstr>Three Goals</vt:lpstr>
      <vt:lpstr>For Personal Change To Happen We Need To Ask…</vt:lpstr>
      <vt:lpstr>For Institutional Change To Happen We Need To…</vt:lpstr>
      <vt:lpstr>OITE Wellness Model</vt:lpstr>
      <vt:lpstr>Resilience</vt:lpstr>
      <vt:lpstr>Three Loci of Control</vt:lpstr>
      <vt:lpstr>Four Powerful Tools </vt:lpstr>
      <vt:lpstr>Up-Coming Virtual Resilience Program for Your Students and Postdocs</vt:lpstr>
      <vt:lpstr>Important Point About Research Groups</vt:lpstr>
      <vt:lpstr>Key Take Home Message</vt:lpstr>
      <vt:lpstr>OITE Wellness Model</vt:lpstr>
      <vt:lpstr>Part A. OITE Holistic Wellness Assessment</vt:lpstr>
      <vt:lpstr>Wellness Assessment - Body</vt:lpstr>
      <vt:lpstr>Wellness Assessment - Mind</vt:lpstr>
      <vt:lpstr>Wellness Assessment - Heart</vt:lpstr>
      <vt:lpstr>Wellness Assessment - Spirit</vt:lpstr>
      <vt:lpstr>For Later</vt:lpstr>
      <vt:lpstr>Self-Care Strategies</vt:lpstr>
      <vt:lpstr>Building a Wellness Culture</vt:lpstr>
      <vt:lpstr>The Wellness Collage</vt:lpstr>
      <vt:lpstr>PowerPoint Presentation</vt:lpstr>
      <vt:lpstr>A Helpful Hack</vt:lpstr>
      <vt:lpstr>And Some Resourcces</vt:lpstr>
      <vt:lpstr>PowerPoint Presentation</vt:lpstr>
    </vt:vector>
  </TitlesOfParts>
  <Company>NIH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NIH</dc:title>
  <dc:creator>NIH User</dc:creator>
  <cp:lastModifiedBy>Milgram, Sharon (NIH/OD) [E]</cp:lastModifiedBy>
  <cp:revision>643</cp:revision>
  <cp:lastPrinted>2018-07-10T15:08:22Z</cp:lastPrinted>
  <dcterms:created xsi:type="dcterms:W3CDTF">2012-04-30T17:23:14Z</dcterms:created>
  <dcterms:modified xsi:type="dcterms:W3CDTF">2020-09-09T17:35:40Z</dcterms:modified>
</cp:coreProperties>
</file>