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  <p:sldMasterId id="2147483720" r:id="rId2"/>
    <p:sldMasterId id="2147483728" r:id="rId3"/>
    <p:sldMasterId id="2147483736" r:id="rId4"/>
    <p:sldMasterId id="2147483739" r:id="rId5"/>
    <p:sldMasterId id="2147483742" r:id="rId6"/>
    <p:sldMasterId id="2147483745" r:id="rId7"/>
    <p:sldMasterId id="2147483748" r:id="rId8"/>
    <p:sldMasterId id="2147483751" r:id="rId9"/>
    <p:sldMasterId id="2147483754" r:id="rId10"/>
  </p:sldMasterIdLst>
  <p:notesMasterIdLst>
    <p:notesMasterId r:id="rId44"/>
  </p:notesMasterIdLst>
  <p:sldIdLst>
    <p:sldId id="314" r:id="rId11"/>
    <p:sldId id="363" r:id="rId12"/>
    <p:sldId id="327" r:id="rId13"/>
    <p:sldId id="359" r:id="rId14"/>
    <p:sldId id="326" r:id="rId15"/>
    <p:sldId id="369" r:id="rId16"/>
    <p:sldId id="340" r:id="rId17"/>
    <p:sldId id="346" r:id="rId18"/>
    <p:sldId id="343" r:id="rId19"/>
    <p:sldId id="349" r:id="rId20"/>
    <p:sldId id="328" r:id="rId21"/>
    <p:sldId id="366" r:id="rId22"/>
    <p:sldId id="364" r:id="rId23"/>
    <p:sldId id="370" r:id="rId24"/>
    <p:sldId id="347" r:id="rId25"/>
    <p:sldId id="344" r:id="rId26"/>
    <p:sldId id="339" r:id="rId27"/>
    <p:sldId id="360" r:id="rId28"/>
    <p:sldId id="336" r:id="rId29"/>
    <p:sldId id="362" r:id="rId30"/>
    <p:sldId id="361" r:id="rId31"/>
    <p:sldId id="367" r:id="rId32"/>
    <p:sldId id="368" r:id="rId33"/>
    <p:sldId id="351" r:id="rId34"/>
    <p:sldId id="337" r:id="rId35"/>
    <p:sldId id="352" r:id="rId36"/>
    <p:sldId id="353" r:id="rId37"/>
    <p:sldId id="348" r:id="rId38"/>
    <p:sldId id="355" r:id="rId39"/>
    <p:sldId id="356" r:id="rId40"/>
    <p:sldId id="358" r:id="rId41"/>
    <p:sldId id="345" r:id="rId42"/>
    <p:sldId id="323" r:id="rId43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80061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53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Proxima Nova Regular" panose="0200050603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Proxima Nova Regular" panose="02000506030000020004" pitchFamily="2" charset="0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 smtClean="0"/>
              <a:pPr>
                <a:defRPr/>
              </a:pPr>
              <a:t>8/19/2019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Proxima Nova Regular" panose="02000506030000020004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Proxima Nova Regular" panose="02000506030000020004" pitchFamily="2" charset="0"/>
              </a:defRPr>
            </a:lvl1pPr>
          </a:lstStyle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Proxima Nova Regular" panose="02000506030000020004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Proxima Nova Regular" panose="02000506030000020004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Proxima Nova Regular" panose="02000506030000020004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Proxima Nova Regular" panose="02000506030000020004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Proxima Nova Regular" panose="0200050603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897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2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The possibility of an international student's SEVIS record/I-20 termination to influence academic decisions</a:t>
            </a:r>
          </a:p>
          <a:p>
            <a:pPr defTabSz="931774">
              <a:defRPr/>
            </a:pPr>
            <a:r>
              <a:rPr lang="en-US" dirty="0"/>
              <a:t>Unsatisfactory Progress = opportunity to improve</a:t>
            </a:r>
          </a:p>
          <a:p>
            <a:pPr defTabSz="931774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34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4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Dropped for non-payment</a:t>
            </a:r>
          </a:p>
          <a:p>
            <a:r>
              <a:rPr lang="en-US" dirty="0" smtClean="0"/>
              <a:t>Not enrolled = out-of-status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65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immigration purposes we will always approve so long as Graduate Studies has approved. We sign last.  SISS will need to report J’s location change.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01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12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r>
              <a:rPr lang="en-US" dirty="0"/>
              <a:t>An SISS International Student Advisor may reach out to a Graduate Coordinator regarding an unresponsive student</a:t>
            </a:r>
          </a:p>
          <a:p>
            <a:pPr defTabSz="931774">
              <a:defRPr/>
            </a:pPr>
            <a:endParaRPr lang="en-US" dirty="0" smtClean="0"/>
          </a:p>
          <a:p>
            <a:pPr defTabSz="931774">
              <a:defRPr/>
            </a:pPr>
            <a:r>
              <a:rPr lang="en-US" dirty="0" smtClean="0"/>
              <a:t>… A graduate coordinator has confirmed in an email </a:t>
            </a:r>
            <a:r>
              <a:rPr lang="en-US" dirty="0" smtClean="0">
                <a:solidFill>
                  <a:srgbClr val="FF0000"/>
                </a:solidFill>
              </a:rPr>
              <a:t>prior to the 21 day deadline </a:t>
            </a:r>
            <a:r>
              <a:rPr lang="en-US" dirty="0" smtClean="0"/>
              <a:t>that the student is working on meeting graduate program requirements and will be registered for the term in question.</a:t>
            </a:r>
          </a:p>
          <a:p>
            <a:pPr defTabSz="931774">
              <a:defRPr/>
            </a:pPr>
            <a:r>
              <a:rPr lang="en-US" i="1" dirty="0"/>
              <a:t>Ensures consistency and transparency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018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4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5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PELP for more than one</a:t>
            </a:r>
            <a:r>
              <a:rPr lang="en-US" baseline="0" dirty="0" smtClean="0"/>
              <a:t> term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6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 team</a:t>
            </a:r>
          </a:p>
          <a:p>
            <a:r>
              <a:rPr lang="en-US" dirty="0" smtClean="0"/>
              <a:t>Get</a:t>
            </a:r>
            <a:r>
              <a:rPr lang="en-US" baseline="0" dirty="0" smtClean="0"/>
              <a:t> a sense of who’s in the room-poll audience, faculty advisor, Grad </a:t>
            </a:r>
            <a:r>
              <a:rPr lang="en-US" baseline="0" dirty="0" err="1" smtClean="0"/>
              <a:t>coord</a:t>
            </a:r>
            <a:r>
              <a:rPr lang="en-US" baseline="0" dirty="0" smtClean="0"/>
              <a:t>.</a:t>
            </a:r>
            <a:endParaRPr lang="en-US" dirty="0" smtClean="0"/>
          </a:p>
          <a:p>
            <a:r>
              <a:rPr lang="en-US" dirty="0" smtClean="0"/>
              <a:t>Point out website</a:t>
            </a:r>
          </a:p>
          <a:p>
            <a:r>
              <a:rPr lang="en-US" dirty="0" smtClean="0"/>
              <a:t>Pull</a:t>
            </a:r>
            <a:r>
              <a:rPr lang="en-US" baseline="0" dirty="0" smtClean="0"/>
              <a:t> up website</a:t>
            </a:r>
          </a:p>
          <a:p>
            <a:r>
              <a:rPr lang="en-US" baseline="0" dirty="0" smtClean="0"/>
              <a:t>Show where to find advisor of alpha</a:t>
            </a:r>
          </a:p>
          <a:p>
            <a:r>
              <a:rPr lang="en-US" baseline="0" dirty="0" smtClean="0"/>
              <a:t>TELL THEM ALPHA IS CHANGING SOON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19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two tracks: One is the track the student must</a:t>
            </a:r>
            <a:r>
              <a:rPr lang="en-US" baseline="0" dirty="0" smtClean="0"/>
              <a:t> adhere to in order to meet University requirements and the other is the track the student must adhere to in order to meet immigration compliance.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38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85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are they leaving? </a:t>
            </a:r>
          </a:p>
          <a:p>
            <a:r>
              <a:rPr lang="en-US" dirty="0" smtClean="0"/>
              <a:t>When</a:t>
            </a:r>
            <a:r>
              <a:rPr lang="en-US" baseline="0" dirty="0" smtClean="0"/>
              <a:t> are they returning?</a:t>
            </a:r>
          </a:p>
          <a:p>
            <a:r>
              <a:rPr lang="en-US" baseline="0" dirty="0" smtClean="0"/>
              <a:t>How does this impact on campus employment?</a:t>
            </a:r>
          </a:p>
          <a:p>
            <a:r>
              <a:rPr lang="en-US" baseline="0" dirty="0" smtClean="0"/>
              <a:t>Refer to SISS or coordinate communication with SISS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56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DosHS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DoS</a:t>
            </a:r>
            <a:r>
              <a:rPr lang="en-US" baseline="0" dirty="0" smtClean="0"/>
              <a:t> mandate.  Any incident we have a requirement to report that incident to the </a:t>
            </a:r>
            <a:r>
              <a:rPr lang="en-US" baseline="0" dirty="0" err="1" smtClean="0"/>
              <a:t>DoS</a:t>
            </a:r>
            <a:r>
              <a:rPr lang="en-US" baseline="0" dirty="0" smtClean="0"/>
              <a:t>. Any info on student in J status needs to be passed on to 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49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963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61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examples only to demonstrate the complexity surrounding on-campus employment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92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Third bullet: FT CPT applying toward</a:t>
            </a:r>
            <a:r>
              <a:rPr lang="en-US" baseline="0" dirty="0" smtClean="0"/>
              <a:t> OPT and cutting months short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234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FT = 20 hours/week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530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160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699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2:30  Matt with all to facilitate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054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2:50</a:t>
            </a:r>
          </a:p>
          <a:p>
            <a:r>
              <a:rPr lang="en-US" dirty="0" smtClean="0"/>
              <a:t>Not punitive, have the best opportunities when they leave.</a:t>
            </a:r>
          </a:p>
          <a:p>
            <a:r>
              <a:rPr lang="en-US" dirty="0" smtClean="0"/>
              <a:t>In closing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03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only three that we came</a:t>
            </a:r>
            <a:r>
              <a:rPr lang="en-US" baseline="0" dirty="0" smtClean="0"/>
              <a:t> up with. What else would you suggest?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212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Tell them</a:t>
            </a:r>
            <a:r>
              <a:rPr lang="en-US" baseline="0" dirty="0" smtClean="0"/>
              <a:t> this is intermediate/advanced</a:t>
            </a:r>
          </a:p>
          <a:p>
            <a:r>
              <a:rPr lang="en-US" dirty="0" smtClean="0"/>
              <a:t>Have them look at packet</a:t>
            </a:r>
            <a:r>
              <a:rPr lang="en-US" baseline="0" dirty="0" smtClean="0"/>
              <a:t> they picked up at entrance</a:t>
            </a:r>
          </a:p>
          <a:p>
            <a:r>
              <a:rPr lang="en-US" baseline="0" dirty="0" smtClean="0"/>
              <a:t>Brief description of J and F categories.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03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you will have done in this</a:t>
            </a:r>
            <a:r>
              <a:rPr lang="en-US" baseline="0" dirty="0" smtClean="0"/>
              <a:t> room by the end of this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5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09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SEVIS is the Student and Exchange</a:t>
            </a:r>
            <a:r>
              <a:rPr lang="en-US" baseline="0" dirty="0" smtClean="0"/>
              <a:t> Visitor Information System, which is a real time interactive database. </a:t>
            </a:r>
            <a:r>
              <a:rPr lang="en-US" dirty="0" smtClean="0"/>
              <a:t>Read first sentence up to “nonimmigrant students”. Explain that we are all DSOs (except Robb) for SEVIS recordkeeping and reporting. Highlight</a:t>
            </a:r>
            <a:r>
              <a:rPr lang="en-US" baseline="0" dirty="0" smtClean="0"/>
              <a:t> the 21 day reporting deadline that is part of the Federal Code of Regulations and how this</a:t>
            </a:r>
            <a:r>
              <a:rPr lang="en-US" dirty="0" smtClean="0"/>
              <a:t> deadline is important to our collaboration regarding international students maintenance of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82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43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11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469995-DB49-224B-97F2-10CDCF8E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35" y="3341100"/>
            <a:ext cx="10515600" cy="234962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8B5098-6096-9440-AB23-C2D2A0D0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135" y="5690727"/>
            <a:ext cx="10515600" cy="9883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F1B9CA-A59E-974A-AA27-83D949121A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50" y="3501987"/>
            <a:ext cx="1639570" cy="1118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BAC8F25-7892-CE43-866F-0A812AB67B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065" y="-12855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Logo R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E74A7-3E3D-974C-B97B-6FCA131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6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96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Logo Righ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E0F0E-C601-F146-9CF5-86C75721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02B9A-5E04-D143-BCED-C620C0B8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824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ogo R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E74A7-3E3D-974C-B97B-6FCA131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6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3126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D3C86C-32DA-487F-B023-9763F31B27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3DFEE04-B50A-4B59-84F4-E88F1ED69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18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469995-DB49-224B-97F2-10CDCF8E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44650"/>
            <a:ext cx="10515600" cy="234962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8B5098-6096-9440-AB23-C2D2A0D0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4277"/>
            <a:ext cx="10515600" cy="9883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C7ED724-52B9-B440-B4BA-5B87FE4156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6217351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17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 Logo Righ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E0F0E-C601-F146-9CF5-86C75721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02B9A-5E04-D143-BCED-C620C0B8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590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Logo R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E74A7-3E3D-974C-B97B-6FCA131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6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8982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Curve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E0F0E-C601-F146-9CF5-86C75721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02B9A-5E04-D143-BCED-C620C0B8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1718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urve Lef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E74A7-3E3D-974C-B97B-6FCA131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6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16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old Curve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E0F0E-C601-F146-9CF5-86C75721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02B9A-5E04-D143-BCED-C620C0B8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0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469995-DB49-224B-97F2-10CDCF8E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44650"/>
            <a:ext cx="10515600" cy="234962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8B5098-6096-9440-AB23-C2D2A0D0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4277"/>
            <a:ext cx="10515600" cy="9883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C7ED724-52B9-B440-B4BA-5B87FE4156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6217351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53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ld Curve Lef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E74A7-3E3D-974C-B97B-6FCA131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6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78096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 Curve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E0F0E-C601-F146-9CF5-86C75721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02B9A-5E04-D143-BCED-C620C0B8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923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urve Left 2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E74A7-3E3D-974C-B97B-6FCA131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6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6245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urple Curve Lef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E0F0E-C601-F146-9CF5-86C75721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02B9A-5E04-D143-BCED-C620C0B8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337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Curve Lef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E74A7-3E3D-974C-B97B-6FCA131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6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486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3A0A66-148F-A946-9B9A-376E14DB7F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0" y="3438939"/>
            <a:ext cx="3163381" cy="2158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80D0E4-B8B1-5343-9128-3BBC9BDE9C3C}"/>
              </a:ext>
            </a:extLst>
          </p:cNvPr>
          <p:cNvSpPr txBox="1"/>
          <p:nvPr userDrawn="1"/>
        </p:nvSpPr>
        <p:spPr>
          <a:xfrm>
            <a:off x="831851" y="6116361"/>
            <a:ext cx="1051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0" i="0" baseline="0" dirty="0" err="1">
                <a:solidFill>
                  <a:srgbClr val="DEB2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siss.ucdavis.edu</a:t>
            </a:r>
            <a:endParaRPr lang="en-US" b="0" i="0" baseline="0" dirty="0">
              <a:solidFill>
                <a:srgbClr val="DEB20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80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o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8D0198-6F7C-E145-9E93-D3E0AEB886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5" y="6202761"/>
            <a:ext cx="1476442" cy="3922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2D8FE61D-A2D7-0346-81AA-650F04E3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20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1A75E265-0290-8744-887C-CEB54C847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7707"/>
            <a:ext cx="10515600" cy="369809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10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Do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74DC6E6E-C2F9-A649-9E4D-026FB12ED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2717"/>
            <a:ext cx="10515600" cy="358508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8D0198-6F7C-E145-9E93-D3E0AEB886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5" y="6202761"/>
            <a:ext cx="1476442" cy="3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8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Logo Righ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E0F0E-C601-F146-9CF5-86C75721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Proxima Nova Medium" panose="0200050603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02B9A-5E04-D143-BCED-C620C0B8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Proxima Nova Medium" panose="02000506030000020004" pitchFamily="50" charset="0"/>
              </a:defRPr>
            </a:lvl1pPr>
            <a:lvl2pPr>
              <a:defRPr>
                <a:latin typeface="Proxima Nova Medium" panose="02000506030000020004" pitchFamily="50" charset="0"/>
              </a:defRPr>
            </a:lvl2pPr>
            <a:lvl3pPr>
              <a:defRPr>
                <a:latin typeface="Proxima Nova Medium" panose="02000506030000020004" pitchFamily="50" charset="0"/>
              </a:defRPr>
            </a:lvl3pPr>
            <a:lvl4pPr>
              <a:defRPr>
                <a:latin typeface="Proxima Nova Medium" panose="02000506030000020004" pitchFamily="50" charset="0"/>
              </a:defRPr>
            </a:lvl4pPr>
            <a:lvl5pPr>
              <a:defRPr>
                <a:latin typeface="Proxima Nova Medium" panose="02000506030000020004" pitchFamily="50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878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ogo Righ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E74A7-3E3D-974C-B97B-6FCA1312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668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3944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469995-DB49-224B-97F2-10CDCF8E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44650"/>
            <a:ext cx="10515600" cy="234962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78B5098-6096-9440-AB23-C2D2A0D0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94277"/>
            <a:ext cx="10515600" cy="9883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C7ED724-52B9-B440-B4BA-5B87FE4156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6217351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1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old Logo Righ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AE0F0E-C601-F146-9CF5-86C75721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402B9A-5E04-D143-BCED-C620C0B81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37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46D3524-9848-284F-95E4-9C60FE69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CF0C9AF-E8FC-104B-801D-6B2A59165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091ADA-787C-774D-9025-C5415E96C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roxima Nova Regular" panose="02000506030000020004" pitchFamily="2" charset="0"/>
              </a:defRPr>
            </a:lvl1pPr>
          </a:lstStyle>
          <a:p>
            <a:fld id="{14E6BC5D-38D7-2645-A9B8-DA861231F129}" type="datetimeFigureOut">
              <a:rPr lang="en-US" smtClean="0"/>
              <a:pPr/>
              <a:t>8/19/2019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FEAB36-08F9-AC4F-9303-0E9CD5CF2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roxima Nova Regular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D207D7-BA75-5B42-BCE7-52BC349FF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roxima Nova Regular" panose="02000506030000020004" pitchFamily="2" charset="0"/>
              </a:defRPr>
            </a:lvl1pPr>
          </a:lstStyle>
          <a:p>
            <a:fld id="{7B175E14-52BB-F34B-9551-53C2AD40C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4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35" r:id="rId2"/>
    <p:sldLayoutId id="21474837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D660A7-83C6-A842-B4F8-2297221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EAE84-1CB7-F046-98A5-D849A99D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242F-D220-5A4B-BA53-67C6C50E4C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365125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6298072-8C61-D44A-86BB-723E3478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85D0D4-F8EC-D545-9E2C-38955B9E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69147E-11B8-9D4F-BE87-CCCA98013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Proxima Nova Regular" panose="02000506030000020004" pitchFamily="2" charset="0"/>
              </a:defRPr>
            </a:lvl1pPr>
          </a:lstStyle>
          <a:p>
            <a:fld id="{3BCD7C9D-0B93-2A43-8AFA-FA07B79BD7AD}" type="datetimeFigureOut">
              <a:rPr lang="en-US" smtClean="0"/>
              <a:pPr/>
              <a:t>8/19/2019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34629C-70E2-1946-A672-5A3654CF2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Proxima Nova Regular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58B5E4-B84C-0448-8F6E-D37819D93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Proxima Nova Regular" panose="02000506030000020004" pitchFamily="2" charset="0"/>
              </a:defRPr>
            </a:lvl1pPr>
          </a:lstStyle>
          <a:p>
            <a:fld id="{CFFDEDB5-7B87-EC43-B937-50BCA1BEB0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90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D660A7-83C6-A842-B4F8-2297221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EAE84-1CB7-F046-98A5-D849A99D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242F-D220-5A4B-BA53-67C6C50E4C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365125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2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4" r:id="rId2"/>
    <p:sldLayoutId id="21474837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D660A7-83C6-A842-B4F8-2297221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EAE84-1CB7-F046-98A5-D849A99D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242F-D220-5A4B-BA53-67C6C50E4C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365125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4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D660A7-83C6-A842-B4F8-2297221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EAE84-1CB7-F046-98A5-D849A99D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242F-D220-5A4B-BA53-67C6C50E4C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365125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58" r:id="rId3"/>
    <p:sldLayoutId id="21474837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D660A7-83C6-A842-B4F8-2297221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EAE84-1CB7-F046-98A5-D849A99D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242F-D220-5A4B-BA53-67C6C50E4C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365125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6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D660A7-83C6-A842-B4F8-2297221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EAE84-1CB7-F046-98A5-D849A99D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242F-D220-5A4B-BA53-67C6C50E4C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365125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D660A7-83C6-A842-B4F8-2297221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EAE84-1CB7-F046-98A5-D849A99D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242F-D220-5A4B-BA53-67C6C50E4C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365125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6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ED660A7-83C6-A842-B4F8-2297221A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7EAE84-1CB7-F046-98A5-D849A99D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242F-D220-5A4B-BA53-67C6C50E4C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3" y="365125"/>
            <a:ext cx="1444266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4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s://siss.ucdavis.edu/people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iss@ucdavis.edu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9867C97-2A38-7A45-8709-9FE4F712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36172"/>
            <a:ext cx="10515600" cy="2349627"/>
          </a:xfrm>
        </p:spPr>
        <p:txBody>
          <a:bodyPr>
            <a:normAutofit/>
          </a:bodyPr>
          <a:lstStyle/>
          <a:p>
            <a:r>
              <a:rPr lang="en-US" sz="4000" dirty="0"/>
              <a:t>Demystifying </a:t>
            </a:r>
            <a:r>
              <a:rPr lang="en-US" sz="4000" dirty="0" smtClean="0"/>
              <a:t>Complex</a:t>
            </a:r>
            <a:br>
              <a:rPr lang="en-US" sz="4000" dirty="0" smtClean="0"/>
            </a:br>
            <a:r>
              <a:rPr lang="en-US" sz="4000" dirty="0" smtClean="0"/>
              <a:t>International </a:t>
            </a:r>
            <a:r>
              <a:rPr lang="en-US" sz="4000" dirty="0"/>
              <a:t>Student </a:t>
            </a:r>
            <a:r>
              <a:rPr lang="en-US" sz="4000" dirty="0" smtClean="0"/>
              <a:t>Issues</a:t>
            </a:r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9DE6A32-C149-D94A-ADE7-CACB244E3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785799"/>
            <a:ext cx="10515600" cy="988377"/>
          </a:xfrm>
        </p:spPr>
        <p:txBody>
          <a:bodyPr>
            <a:normAutofit fontScale="55000" lnSpcReduction="20000"/>
          </a:bodyPr>
          <a:lstStyle/>
          <a:p>
            <a:r>
              <a:rPr lang="en-US" sz="2000" dirty="0"/>
              <a:t>Sharon </a:t>
            </a:r>
            <a:r>
              <a:rPr lang="en-US" sz="2000" dirty="0" smtClean="0"/>
              <a:t>Ericsson</a:t>
            </a:r>
            <a:r>
              <a:rPr lang="en-US" sz="2000" dirty="0"/>
              <a:t>, SISS International Student </a:t>
            </a:r>
            <a:r>
              <a:rPr lang="en-US" sz="2000" dirty="0" smtClean="0"/>
              <a:t>Advisor</a:t>
            </a:r>
          </a:p>
          <a:p>
            <a:r>
              <a:rPr lang="en-US" sz="2000" dirty="0"/>
              <a:t>Matthew Kaminski-Lucas, SISS International Student </a:t>
            </a:r>
            <a:r>
              <a:rPr lang="en-US" sz="2000" dirty="0" smtClean="0"/>
              <a:t>Advisor</a:t>
            </a:r>
          </a:p>
          <a:p>
            <a:r>
              <a:rPr lang="en-US" sz="2000" dirty="0"/>
              <a:t>Robert Nagel, SISS International Student </a:t>
            </a:r>
            <a:r>
              <a:rPr lang="en-US" sz="2000" dirty="0" smtClean="0"/>
              <a:t>Advisor</a:t>
            </a:r>
          </a:p>
          <a:p>
            <a:r>
              <a:rPr lang="en-US" sz="2000" dirty="0"/>
              <a:t>Tammy Silver, Assistant Director, International Students Services</a:t>
            </a:r>
          </a:p>
        </p:txBody>
      </p:sp>
    </p:spTree>
    <p:extLst>
      <p:ext uri="{BB962C8B-B14F-4D97-AF65-F5344CB8AC3E}">
        <p14:creationId xmlns:p14="http://schemas.microsoft.com/office/powerpoint/2010/main" val="22056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203" y="860612"/>
            <a:ext cx="10515600" cy="1251077"/>
          </a:xfrm>
        </p:spPr>
        <p:txBody>
          <a:bodyPr>
            <a:normAutofit/>
          </a:bodyPr>
          <a:lstStyle/>
          <a:p>
            <a:r>
              <a:rPr lang="en-US" sz="8000" dirty="0" smtClean="0"/>
              <a:t>Enrollment</a:t>
            </a:r>
            <a:endParaRPr lang="en-US" sz="8000" dirty="0"/>
          </a:p>
        </p:txBody>
      </p:sp>
      <p:sp>
        <p:nvSpPr>
          <p:cNvPr id="3" name="Rectangle 2"/>
          <p:cNvSpPr/>
          <p:nvPr/>
        </p:nvSpPr>
        <p:spPr>
          <a:xfrm>
            <a:off x="1999128" y="2537011"/>
            <a:ext cx="74317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4000" dirty="0">
                <a:solidFill>
                  <a:schemeClr val="bg1"/>
                </a:solidFill>
              </a:rPr>
              <a:t>Unsatisfactory Progress</a:t>
            </a:r>
          </a:p>
          <a:p>
            <a:pPr lvl="1" algn="ctr"/>
            <a:r>
              <a:rPr lang="en-US" sz="4000" dirty="0">
                <a:solidFill>
                  <a:schemeClr val="bg1"/>
                </a:solidFill>
              </a:rPr>
              <a:t>Under-enrollment</a:t>
            </a:r>
          </a:p>
          <a:p>
            <a:pPr lvl="1" algn="ctr"/>
            <a:r>
              <a:rPr lang="en-US" sz="4000" dirty="0">
                <a:solidFill>
                  <a:schemeClr val="bg1"/>
                </a:solidFill>
              </a:rPr>
              <a:t>Lack of funding</a:t>
            </a:r>
          </a:p>
          <a:p>
            <a:pPr lvl="1" algn="ctr"/>
            <a:r>
              <a:rPr lang="en-US" sz="4000" dirty="0">
                <a:solidFill>
                  <a:schemeClr val="bg1"/>
                </a:solidFill>
              </a:rPr>
              <a:t>In Absentia</a:t>
            </a:r>
          </a:p>
          <a:p>
            <a:pPr lvl="1" algn="ctr"/>
            <a:r>
              <a:rPr lang="en-US" sz="4000" dirty="0">
                <a:solidFill>
                  <a:schemeClr val="bg1"/>
                </a:solidFill>
              </a:rPr>
              <a:t>PELP</a:t>
            </a:r>
          </a:p>
        </p:txBody>
      </p:sp>
    </p:spTree>
    <p:extLst>
      <p:ext uri="{BB962C8B-B14F-4D97-AF65-F5344CB8AC3E}">
        <p14:creationId xmlns:p14="http://schemas.microsoft.com/office/powerpoint/2010/main" val="29490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B5867B-93BE-1A40-AF19-40070F684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486"/>
            <a:ext cx="10515600" cy="742291"/>
          </a:xfrm>
        </p:spPr>
        <p:txBody>
          <a:bodyPr/>
          <a:lstStyle/>
          <a:p>
            <a:r>
              <a:rPr lang="en-US" dirty="0"/>
              <a:t>Unsatisfactory Progress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959540"/>
              </p:ext>
            </p:extLst>
          </p:nvPr>
        </p:nvGraphicFramePr>
        <p:xfrm>
          <a:off x="2084173" y="3064136"/>
          <a:ext cx="8014304" cy="1764684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011363"/>
                <a:gridCol w="4002941"/>
              </a:tblGrid>
              <a:tr h="2471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Academic status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Immigration status impact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1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Unsatisfactory progress assessment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83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Academic probation/not good academic standing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None if no registration hold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Academic probation </a:t>
                      </a:r>
                      <a:r>
                        <a:rPr lang="en-US" sz="1800" u="sng" dirty="0">
                          <a:effectLst/>
                        </a:rPr>
                        <a:t>resulting in a </a:t>
                      </a:r>
                      <a:r>
                        <a:rPr lang="en-US" sz="1800" u="sng" dirty="0" smtClean="0">
                          <a:effectLst/>
                        </a:rPr>
                        <a:t>registration hold</a:t>
                      </a:r>
                      <a:endParaRPr lang="en-US" sz="1800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May result in </a:t>
                      </a:r>
                      <a:r>
                        <a:rPr lang="en-US" sz="1800" dirty="0" smtClean="0">
                          <a:effectLst/>
                        </a:rPr>
                        <a:t>termination/shortening</a:t>
                      </a:r>
                      <a:r>
                        <a:rPr lang="en-US" sz="1800" baseline="0" dirty="0" smtClean="0">
                          <a:effectLst/>
                        </a:rPr>
                        <a:t> of SEVIS record/I-20 or DS-2019*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838200" y="3834280"/>
            <a:ext cx="1245973" cy="9692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84173" y="4854096"/>
            <a:ext cx="8014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*In extremely rare cases, a student may be able to transfer</a:t>
            </a:r>
            <a:endParaRPr lang="en-US" sz="11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5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Under-enrollment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806987"/>
            <a:ext cx="10896600" cy="2177390"/>
          </a:xfrm>
        </p:spPr>
        <p:txBody>
          <a:bodyPr/>
          <a:lstStyle/>
          <a:p>
            <a:r>
              <a:rPr lang="en-US" dirty="0" smtClean="0"/>
              <a:t>Less than 12 units by the 21 day deadline</a:t>
            </a:r>
          </a:p>
          <a:p>
            <a:endParaRPr lang="en-US" sz="800" dirty="0" smtClean="0"/>
          </a:p>
          <a:p>
            <a:r>
              <a:rPr lang="en-US" dirty="0" smtClean="0"/>
              <a:t>Results in termination for under-enrollment</a:t>
            </a:r>
          </a:p>
          <a:p>
            <a:endParaRPr lang="en-US" sz="800" dirty="0" smtClean="0"/>
          </a:p>
          <a:p>
            <a:r>
              <a:rPr lang="en-US" dirty="0" smtClean="0"/>
              <a:t>Students receive weekly auto emails from the first day of the term</a:t>
            </a:r>
          </a:p>
          <a:p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36111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B5867B-93BE-1A40-AF19-40070F68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Lack of Department Funding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933702"/>
            <a:ext cx="2740958" cy="2740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58227"/>
            <a:ext cx="10515600" cy="1325563"/>
          </a:xfrm>
        </p:spPr>
        <p:txBody>
          <a:bodyPr/>
          <a:lstStyle/>
          <a:p>
            <a:r>
              <a:rPr lang="en-US" dirty="0" smtClean="0"/>
              <a:t>In-Absentia</a:t>
            </a:r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838200" y="2806987"/>
            <a:ext cx="10896600" cy="21773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S</a:t>
            </a:r>
            <a:r>
              <a:rPr lang="en-US" sz="2400" dirty="0" smtClean="0"/>
              <a:t>tudents are registered in 12 units, just forward the form to SISS for a signature. </a:t>
            </a:r>
          </a:p>
        </p:txBody>
      </p:sp>
    </p:spTree>
    <p:extLst>
      <p:ext uri="{BB962C8B-B14F-4D97-AF65-F5344CB8AC3E}">
        <p14:creationId xmlns:p14="http://schemas.microsoft.com/office/powerpoint/2010/main" val="280116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6173" y="912083"/>
            <a:ext cx="5173820" cy="513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changes </a:t>
            </a:r>
            <a:r>
              <a:rPr lang="en-US" sz="1800" b="1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(R)</a:t>
            </a:r>
            <a:endParaRPr lang="en-US" sz="1050" b="1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Nationality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</a:t>
            </a: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objective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Marital status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 source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Dependents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Check-in upon arrival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Pursue full time course of </a:t>
            </a:r>
            <a:r>
              <a:rPr 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(E)</a:t>
            </a:r>
            <a:endParaRPr lang="en-US" sz="105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Obtain travel endorsement before leaving US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Leave US (or transfer record) in timely way </a:t>
            </a: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completion/disqualification/withdrawal (E)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normal </a:t>
            </a:r>
            <a:r>
              <a:rPr lang="en-US" sz="1800" dirty="0" smtClean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progress 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0285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only with authorization and report post completion employment (E)</a:t>
            </a:r>
            <a:endParaRPr lang="en-US" sz="1050" dirty="0">
              <a:solidFill>
                <a:srgbClr val="00285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8377" y="6119813"/>
            <a:ext cx="10633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kern="1200" dirty="0" smtClean="0">
                <a:solidFill>
                  <a:srgbClr val="FF0000"/>
                </a:solidFill>
              </a:rPr>
              <a:t>Theme: International students who are not registered may experience a </a:t>
            </a:r>
            <a:r>
              <a:rPr lang="en-US" sz="2400" b="1" i="1" dirty="0" smtClean="0">
                <a:solidFill>
                  <a:srgbClr val="FF0000"/>
                </a:solidFill>
              </a:rPr>
              <a:t>problem</a:t>
            </a:r>
            <a:endParaRPr lang="en-US" sz="2400" b="1" kern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922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Handling Enrollment Situations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59A9A3-099B-E446-8476-8034A0F4FE95}"/>
              </a:ext>
            </a:extLst>
          </p:cNvPr>
          <p:cNvSpPr txBox="1">
            <a:spLocks/>
          </p:cNvSpPr>
          <p:nvPr/>
        </p:nvSpPr>
        <p:spPr>
          <a:xfrm>
            <a:off x="838200" y="2564792"/>
            <a:ext cx="10515600" cy="16798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Outreach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Early Intervention</a:t>
            </a:r>
          </a:p>
          <a:p>
            <a:pPr fontAlgn="auto">
              <a:spcAft>
                <a:spcPts val="0"/>
              </a:spcAft>
            </a:pPr>
            <a:r>
              <a:rPr lang="en-US" dirty="0" smtClean="0"/>
              <a:t>Employ flexibility within the Federal Regulations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7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F1D478-13CF-A645-99A4-9ADD71B6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8" y="539901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Questions to ask yourself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598661" y="1170772"/>
            <a:ext cx="8032454" cy="5644497"/>
            <a:chOff x="0" y="0"/>
            <a:chExt cx="9371438" cy="7405190"/>
          </a:xfrm>
        </p:grpSpPr>
        <p:sp>
          <p:nvSpPr>
            <p:cNvPr id="40" name="Oval 39"/>
            <p:cNvSpPr/>
            <p:nvPr/>
          </p:nvSpPr>
          <p:spPr>
            <a:xfrm>
              <a:off x="1929226" y="0"/>
              <a:ext cx="1412287" cy="15121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Can the international student register in 12 units?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Diamond 40"/>
            <p:cNvSpPr/>
            <p:nvPr/>
          </p:nvSpPr>
          <p:spPr>
            <a:xfrm>
              <a:off x="0" y="2420781"/>
              <a:ext cx="1931121" cy="1498615"/>
            </a:xfrm>
            <a:prstGeom prst="diamond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No under-enrollment immigration status issues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2699" y="887972"/>
              <a:ext cx="869538" cy="62429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79594" y="877401"/>
              <a:ext cx="869538" cy="62429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396546" y="237849"/>
              <a:ext cx="1412287" cy="15121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Is the student a non-responder?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6" name="Diamond 45"/>
            <p:cNvSpPr/>
            <p:nvPr/>
          </p:nvSpPr>
          <p:spPr>
            <a:xfrm>
              <a:off x="3166044" y="2933479"/>
              <a:ext cx="2434669" cy="1774761"/>
            </a:xfrm>
            <a:prstGeom prst="diamond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SISS can help determine if the student is in the United States &amp; can help try to contact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904988" y="1865798"/>
              <a:ext cx="2627526" cy="632224"/>
              <a:chOff x="4320669" y="1279668"/>
              <a:chExt cx="2312889" cy="434072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4320669" y="1279668"/>
                <a:ext cx="765414" cy="428625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 eaLnBrk="0" fontAlgn="base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Yes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868144" y="1285115"/>
                <a:ext cx="765414" cy="42862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 eaLnBrk="0" fontAlgn="base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49" name="Oval 48"/>
            <p:cNvSpPr/>
            <p:nvPr/>
          </p:nvSpPr>
          <p:spPr>
            <a:xfrm>
              <a:off x="7294058" y="2896480"/>
              <a:ext cx="1412287" cy="15121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Have we reached out to SISS about this student?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686217" y="4714709"/>
              <a:ext cx="2627526" cy="632224"/>
              <a:chOff x="5891964" y="3236757"/>
              <a:chExt cx="2312889" cy="434072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891964" y="3236757"/>
                <a:ext cx="765414" cy="428625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 eaLnBrk="0" fontAlgn="base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Yes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439439" y="3242204"/>
                <a:ext cx="765414" cy="428625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 eaLnBrk="0" fontAlgn="base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kern="12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52" name="Diamond 51"/>
            <p:cNvSpPr/>
            <p:nvPr/>
          </p:nvSpPr>
          <p:spPr>
            <a:xfrm>
              <a:off x="6849635" y="5649806"/>
              <a:ext cx="2521803" cy="1755384"/>
            </a:xfrm>
            <a:prstGeom prst="diamond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eaLnBrk="0" fontAlgn="base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kern="1200" dirty="0">
                  <a:solidFill>
                    <a:srgbClr val="00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SISS wants to work with you to make a plan for students facing academic difficulty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>
              <a:off x="1384814" y="919685"/>
              <a:ext cx="542960" cy="2820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3340467" y="919685"/>
              <a:ext cx="542960" cy="2679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4751709" y="1183963"/>
              <a:ext cx="642697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5338405" y="1527523"/>
              <a:ext cx="262219" cy="3399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601651" y="1527523"/>
              <a:ext cx="211461" cy="3399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4376435" y="2177646"/>
              <a:ext cx="12168" cy="6779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4387006" y="2177646"/>
              <a:ext cx="518502" cy="0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7531908" y="2151218"/>
              <a:ext cx="414485" cy="0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7933610" y="2151218"/>
              <a:ext cx="12168" cy="702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7124921" y="4186154"/>
              <a:ext cx="379676" cy="5280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8504449" y="4186154"/>
              <a:ext cx="379675" cy="5359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8599589" y="5370117"/>
              <a:ext cx="250107" cy="5923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/>
          <p:cNvCxnSpPr>
            <a:stCxn id="42" idx="2"/>
            <a:endCxn id="41" idx="0"/>
          </p:cNvCxnSpPr>
          <p:nvPr/>
        </p:nvCxnSpPr>
        <p:spPr>
          <a:xfrm>
            <a:off x="2410756" y="2323473"/>
            <a:ext cx="15507" cy="6925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3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37909"/>
            <a:ext cx="10515600" cy="1325563"/>
          </a:xfrm>
        </p:spPr>
        <p:txBody>
          <a:bodyPr/>
          <a:lstStyle/>
          <a:p>
            <a:r>
              <a:rPr lang="en-US" dirty="0"/>
              <a:t>Brief activity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246347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70000"/>
              </a:lnSpc>
              <a:spcAft>
                <a:spcPts val="0"/>
              </a:spcAft>
            </a:pPr>
            <a:r>
              <a:rPr lang="en-US" i="1" dirty="0"/>
              <a:t>Turn to the person next to you and exchange how you might use </a:t>
            </a:r>
            <a:r>
              <a:rPr lang="en-US" i="1" dirty="0" smtClean="0"/>
              <a:t>the </a:t>
            </a:r>
            <a:r>
              <a:rPr lang="en-US" i="1" dirty="0"/>
              <a:t>information </a:t>
            </a:r>
            <a:r>
              <a:rPr lang="en-US" i="1" dirty="0" smtClean="0"/>
              <a:t>up to this point while </a:t>
            </a:r>
            <a:r>
              <a:rPr lang="en-US" i="1" dirty="0"/>
              <a:t>interacting with an international student</a:t>
            </a:r>
            <a:r>
              <a:rPr lang="en-US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86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535" y="1075933"/>
            <a:ext cx="10515600" cy="1325563"/>
          </a:xfrm>
        </p:spPr>
        <p:txBody>
          <a:bodyPr/>
          <a:lstStyle/>
          <a:p>
            <a:r>
              <a:rPr lang="en-US" dirty="0"/>
              <a:t>PELP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5800" y="2189112"/>
            <a:ext cx="7772400" cy="4516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alt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altLang="en-US" dirty="0" smtClean="0"/>
              <a:t>PELP/Withdrawals= NOT in U.S.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en-US" altLang="en-US" sz="1600" dirty="0" smtClean="0"/>
              <a:t>	(Except for Medical Reasons)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6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6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Impact of leaving UC Davis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If new I-20/DS-2019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Additional fees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 smtClean="0"/>
              <a:t>Work eligibility clock starts again (F-1)</a:t>
            </a:r>
            <a:endParaRPr lang="en-US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sz="1800" dirty="0" smtClean="0"/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endParaRPr lang="en-US" altLang="en-US" sz="18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17" y="1499817"/>
            <a:ext cx="5434012" cy="36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429" y="911234"/>
            <a:ext cx="10852865" cy="8111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Panel &amp; Table Moderators </a:t>
            </a:r>
            <a:r>
              <a:rPr lang="en-US" sz="2700" dirty="0" smtClean="0"/>
              <a:t>(</a:t>
            </a:r>
            <a:r>
              <a:rPr lang="en-US" sz="2700" dirty="0">
                <a:hlinkClick r:id="rId3"/>
              </a:rPr>
              <a:t>https://</a:t>
            </a:r>
            <a:r>
              <a:rPr lang="en-US" sz="2700" dirty="0" smtClean="0">
                <a:hlinkClick r:id="rId3"/>
              </a:rPr>
              <a:t>siss.ucdavis.edu/people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14" name="TextBox 13"/>
          <p:cNvSpPr txBox="1"/>
          <p:nvPr/>
        </p:nvSpPr>
        <p:spPr bwMode="auto">
          <a:xfrm>
            <a:off x="789306" y="7579254"/>
            <a:ext cx="1504286" cy="60016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C99700"/>
                </a:solidFill>
              </a:rPr>
              <a:t>Kai Cheng</a:t>
            </a:r>
            <a:r>
              <a:rPr lang="en-US" sz="1100" dirty="0">
                <a:solidFill>
                  <a:srgbClr val="C99700"/>
                </a:solidFill>
              </a:rPr>
              <a:t>,</a:t>
            </a:r>
          </a:p>
          <a:p>
            <a:r>
              <a:rPr lang="en-US" sz="1100" dirty="0">
                <a:solidFill>
                  <a:srgbClr val="C99700"/>
                </a:solidFill>
              </a:rPr>
              <a:t>International Student Advisor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4546207" y="7544494"/>
            <a:ext cx="1676976" cy="60016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C99700"/>
                </a:solidFill>
              </a:rPr>
              <a:t>Sharon Ericsson</a:t>
            </a:r>
            <a:r>
              <a:rPr lang="en-US" sz="1100" dirty="0">
                <a:solidFill>
                  <a:srgbClr val="C99700"/>
                </a:solidFill>
              </a:rPr>
              <a:t>, </a:t>
            </a:r>
          </a:p>
          <a:p>
            <a:r>
              <a:rPr lang="en-US" sz="1100" dirty="0">
                <a:solidFill>
                  <a:srgbClr val="C99700"/>
                </a:solidFill>
              </a:rPr>
              <a:t>International Student Advisor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07697" y="1683891"/>
            <a:ext cx="8028101" cy="3093884"/>
            <a:chOff x="811227" y="1640565"/>
            <a:chExt cx="8028101" cy="3093884"/>
          </a:xfrm>
        </p:grpSpPr>
        <p:pic>
          <p:nvPicPr>
            <p:cNvPr id="3" name="Picture 1" descr="image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83" y="1640565"/>
              <a:ext cx="1731487" cy="21643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image00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5944" y="1669352"/>
              <a:ext cx="1716537" cy="21456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image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488" y="1683891"/>
              <a:ext cx="1729840" cy="21623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image0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475" y="1652097"/>
              <a:ext cx="1716537" cy="21456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811227" y="3780342"/>
              <a:ext cx="2184248" cy="95410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99700"/>
                  </a:solidFill>
                </a:rPr>
                <a:t>Tammy </a:t>
              </a:r>
              <a:r>
                <a:rPr lang="en-US" sz="1400" b="1" dirty="0" smtClean="0">
                  <a:solidFill>
                    <a:srgbClr val="C99700"/>
                  </a:solidFill>
                </a:rPr>
                <a:t>Silver</a:t>
              </a:r>
              <a:r>
                <a:rPr lang="en-US" sz="1400" dirty="0" smtClean="0">
                  <a:solidFill>
                    <a:srgbClr val="C99700"/>
                  </a:solidFill>
                </a:rPr>
                <a:t>,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C99700"/>
                  </a:solidFill>
                </a:rPr>
                <a:t>Assistant Director,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C99700"/>
                  </a:solidFill>
                </a:rPr>
                <a:t>International Student Services</a:t>
              </a:r>
              <a:endParaRPr lang="en-US" sz="1400" dirty="0">
                <a:solidFill>
                  <a:srgbClr val="C997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2902772" y="3794879"/>
              <a:ext cx="1763975" cy="73866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99700"/>
                  </a:solidFill>
                </a:rPr>
                <a:t>Matt Kaminski-Lucas</a:t>
              </a:r>
              <a:r>
                <a:rPr lang="en-US" sz="1400" dirty="0">
                  <a:solidFill>
                    <a:srgbClr val="C99700"/>
                  </a:solidFill>
                </a:rPr>
                <a:t>, International Student Advisor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5037035" y="3792920"/>
              <a:ext cx="1782689" cy="73866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99700"/>
                  </a:solidFill>
                </a:rPr>
                <a:t>Robert Nagel</a:t>
              </a:r>
              <a:r>
                <a:rPr lang="en-US" sz="1400" dirty="0">
                  <a:solidFill>
                    <a:srgbClr val="C99700"/>
                  </a:solidFill>
                </a:rPr>
                <a:t>, International Student Advisor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6994399" y="3797768"/>
              <a:ext cx="1762374" cy="73866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99700"/>
                  </a:solidFill>
                </a:rPr>
                <a:t>Sharon Ericsson</a:t>
              </a:r>
              <a:r>
                <a:rPr lang="en-US" sz="1400" dirty="0">
                  <a:solidFill>
                    <a:srgbClr val="C99700"/>
                  </a:solidFill>
                </a:rPr>
                <a:t>, </a:t>
              </a:r>
            </a:p>
            <a:p>
              <a:r>
                <a:rPr lang="en-US" sz="1400" dirty="0">
                  <a:solidFill>
                    <a:srgbClr val="C99700"/>
                  </a:solidFill>
                </a:rPr>
                <a:t>International Student Advisor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194752" y="4648179"/>
            <a:ext cx="11000510" cy="2186012"/>
            <a:chOff x="813335" y="4579758"/>
            <a:chExt cx="11000510" cy="2186012"/>
          </a:xfrm>
        </p:grpSpPr>
        <p:pic>
          <p:nvPicPr>
            <p:cNvPr id="6" name="Picture 4" descr="image0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229" y="4579758"/>
              <a:ext cx="1731487" cy="21643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image0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7519" y="4618032"/>
              <a:ext cx="1718190" cy="21477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 bwMode="auto">
            <a:xfrm>
              <a:off x="6390207" y="5322017"/>
              <a:ext cx="1740699" cy="73866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99700"/>
                  </a:solidFill>
                </a:rPr>
                <a:t>Emily Taylor</a:t>
              </a:r>
              <a:r>
                <a:rPr lang="en-US" sz="1400" dirty="0">
                  <a:solidFill>
                    <a:srgbClr val="C99700"/>
                  </a:solidFill>
                </a:rPr>
                <a:t>, International Student Advisor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0025709" y="5322017"/>
              <a:ext cx="1788136" cy="73866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C99700"/>
                  </a:solidFill>
                </a:rPr>
                <a:t>Kai Cheng</a:t>
              </a:r>
              <a:r>
                <a:rPr lang="en-US" sz="1400" dirty="0">
                  <a:solidFill>
                    <a:srgbClr val="C99700"/>
                  </a:solidFill>
                </a:rPr>
                <a:t>,</a:t>
              </a:r>
            </a:p>
            <a:p>
              <a:r>
                <a:rPr lang="en-US" sz="1400" dirty="0">
                  <a:solidFill>
                    <a:srgbClr val="C99700"/>
                  </a:solidFill>
                </a:rPr>
                <a:t>International Student Advisor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3335" y="4752712"/>
              <a:ext cx="1788726" cy="17887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 bwMode="auto">
            <a:xfrm>
              <a:off x="2602061" y="5322017"/>
              <a:ext cx="1981750" cy="73866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C99700"/>
                  </a:solidFill>
                </a:rPr>
                <a:t>Robb Davis</a:t>
              </a:r>
              <a:r>
                <a:rPr lang="en-US" sz="1400" dirty="0" smtClean="0">
                  <a:solidFill>
                    <a:srgbClr val="C99700"/>
                  </a:solidFill>
                </a:rPr>
                <a:t>,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srgbClr val="C99700"/>
                  </a:solidFill>
                </a:rPr>
                <a:t>Director of Intercultural Programs</a:t>
              </a:r>
              <a:endParaRPr lang="en-US" sz="1400" dirty="0">
                <a:solidFill>
                  <a:srgbClr val="C997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8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Medical PELP requires RCL </a:t>
            </a:r>
            <a:r>
              <a:rPr lang="en-US" sz="3600" dirty="0"/>
              <a:t>(reduced course load)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411030"/>
            <a:ext cx="10515600" cy="1449071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F-1: Approval through SISS that is reflected on the I-20 to drop below 12 units</a:t>
            </a:r>
          </a:p>
          <a:p>
            <a:r>
              <a:rPr lang="en-US" sz="2400" dirty="0" smtClean="0"/>
              <a:t>J-1: Approval noted on record but not DS-2019</a:t>
            </a:r>
          </a:p>
          <a:p>
            <a:endParaRPr lang="en-US" sz="800" dirty="0" smtClean="0"/>
          </a:p>
          <a:p>
            <a:r>
              <a:rPr lang="en-US" sz="2400" dirty="0"/>
              <a:t>May not exceed an aggregate of 12 months while the student is pursuing a course of study at a particular program level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1576" y="4765882"/>
            <a:ext cx="5618481" cy="1943100"/>
            <a:chOff x="2818488" y="4022398"/>
            <a:chExt cx="5618481" cy="1943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0044" y="4022398"/>
              <a:ext cx="2066925" cy="19431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8488" y="4022398"/>
              <a:ext cx="2066925" cy="19431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619486" y="4281443"/>
            <a:ext cx="236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UC Davis Requirements</a:t>
            </a:r>
            <a:endParaRPr lang="en-US" kern="1200" dirty="0">
              <a:solidFill>
                <a:schemeClr val="tx1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419" y="4281443"/>
            <a:ext cx="200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SISS </a:t>
            </a:r>
            <a:r>
              <a:rPr lang="en-US" kern="1200" dirty="0" smtClean="0">
                <a:solidFill>
                  <a:schemeClr val="tx1"/>
                </a:solidFill>
                <a:latin typeface="Calibri" charset="0"/>
                <a:ea typeface="+mn-ea"/>
                <a:cs typeface="+mn-cs"/>
              </a:rPr>
              <a:t>Requirements</a:t>
            </a:r>
            <a:endParaRPr lang="en-US" kern="1200" dirty="0">
              <a:solidFill>
                <a:schemeClr val="tx1"/>
              </a:solidFill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5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1801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SISS Requirements for </a:t>
            </a:r>
            <a:r>
              <a:rPr lang="en-US" sz="4000" dirty="0" smtClean="0"/>
              <a:t>Medical RCL (Reduced Course Load)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A594B7-0212-3F46-84E8-43908C38F8B2}"/>
              </a:ext>
            </a:extLst>
          </p:cNvPr>
          <p:cNvSpPr txBox="1">
            <a:spLocks/>
          </p:cNvSpPr>
          <p:nvPr/>
        </p:nvSpPr>
        <p:spPr>
          <a:xfrm>
            <a:off x="533402" y="3021048"/>
            <a:ext cx="11346150" cy="2887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z="2800" dirty="0" smtClean="0"/>
              <a:t>Can occur any time during term</a:t>
            </a:r>
          </a:p>
          <a:p>
            <a:pPr lvl="1" fontAlgn="auto">
              <a:spcAft>
                <a:spcPts val="0"/>
              </a:spcAft>
            </a:pPr>
            <a:endParaRPr lang="en-US" sz="2800" dirty="0" smtClean="0"/>
          </a:p>
          <a:p>
            <a:pPr lvl="1" fontAlgn="auto">
              <a:spcAft>
                <a:spcPts val="0"/>
              </a:spcAft>
            </a:pPr>
            <a:r>
              <a:rPr lang="en-US" sz="2800" dirty="0" smtClean="0"/>
              <a:t>If a non-UC Davis practitioner, SISS advisors will confirm validity of signatory</a:t>
            </a:r>
          </a:p>
          <a:p>
            <a:pPr lvl="1" fontAlgn="auto">
              <a:spcAft>
                <a:spcPts val="0"/>
              </a:spcAft>
            </a:pPr>
            <a:endParaRPr lang="en-US" sz="2800" dirty="0" smtClean="0"/>
          </a:p>
          <a:p>
            <a:pPr lvl="1" fontAlgn="auto">
              <a:spcAft>
                <a:spcPts val="0"/>
              </a:spcAft>
            </a:pPr>
            <a:r>
              <a:rPr lang="en-US" sz="2800" dirty="0" smtClean="0"/>
              <a:t>If a valid yet unauthorized signatory, SISS advisors will work with signatory to get valid co-signatory</a:t>
            </a:r>
          </a:p>
          <a:p>
            <a:pPr lvl="1" fontAlgn="auto">
              <a:spcAft>
                <a:spcPts val="0"/>
              </a:spcAft>
            </a:pPr>
            <a:endParaRPr lang="en-US" sz="2800" dirty="0"/>
          </a:p>
        </p:txBody>
      </p:sp>
      <p:pic>
        <p:nvPicPr>
          <p:cNvPr id="2050" name="Picture 2" descr="3d model caduceus medi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773" y="1376804"/>
            <a:ext cx="1644244" cy="16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ask yourself – F-1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dirty="0"/>
              <a:t>are they </a:t>
            </a:r>
            <a:r>
              <a:rPr lang="en-US" dirty="0" smtClean="0"/>
              <a:t>resuming studies?</a:t>
            </a:r>
          </a:p>
          <a:p>
            <a:endParaRPr lang="en-US" dirty="0"/>
          </a:p>
          <a:p>
            <a:r>
              <a:rPr lang="en-US" dirty="0"/>
              <a:t>How does this impact </a:t>
            </a:r>
            <a:r>
              <a:rPr lang="en-US" dirty="0" smtClean="0"/>
              <a:t>on-campus </a:t>
            </a:r>
            <a:r>
              <a:rPr lang="en-US" dirty="0"/>
              <a:t>employment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/>
              <a:t>Refer to SISS or </a:t>
            </a:r>
            <a:r>
              <a:rPr lang="en-US" dirty="0" smtClean="0"/>
              <a:t>coordinate holistic care approach </a:t>
            </a:r>
            <a:r>
              <a:rPr lang="en-US" dirty="0"/>
              <a:t>with </a:t>
            </a:r>
            <a:r>
              <a:rPr lang="en-US" dirty="0" smtClean="0"/>
              <a:t>SISS?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2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to ask </a:t>
            </a:r>
            <a:r>
              <a:rPr lang="en-US" dirty="0" smtClean="0"/>
              <a:t>yourself – J-1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60" y="3124200"/>
            <a:ext cx="10515600" cy="237473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Serious illness, injury or incident (hospitalization)?</a:t>
            </a:r>
          </a:p>
          <a:p>
            <a:r>
              <a:rPr lang="en-US" smtClean="0"/>
              <a:t>Death?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4000" i="1" dirty="0" smtClean="0">
                <a:solidFill>
                  <a:srgbClr val="FF0000"/>
                </a:solidFill>
              </a:rPr>
              <a:t>Must be reported to SISS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Authorization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5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71" y="1174786"/>
            <a:ext cx="10515600" cy="1325563"/>
          </a:xfrm>
        </p:spPr>
        <p:txBody>
          <a:bodyPr/>
          <a:lstStyle/>
          <a:p>
            <a:r>
              <a:rPr lang="en-US" dirty="0"/>
              <a:t>Work Authorization Basics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3E59A9A3-099B-E446-8476-8034A0F4FE95}"/>
              </a:ext>
            </a:extLst>
          </p:cNvPr>
          <p:cNvSpPr txBox="1">
            <a:spLocks/>
          </p:cNvSpPr>
          <p:nvPr/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i="1" dirty="0" smtClean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22A594B7-0212-3F46-84E8-43908C38F8B2}"/>
              </a:ext>
            </a:extLst>
          </p:cNvPr>
          <p:cNvSpPr txBox="1">
            <a:spLocks/>
          </p:cNvSpPr>
          <p:nvPr/>
        </p:nvSpPr>
        <p:spPr>
          <a:xfrm>
            <a:off x="838200" y="2618727"/>
            <a:ext cx="9006016" cy="2319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F-1 students may work on-campus without work </a:t>
            </a:r>
            <a:r>
              <a:rPr lang="en-US" sz="2400" dirty="0" smtClean="0"/>
              <a:t>authorization</a:t>
            </a:r>
          </a:p>
          <a:p>
            <a:pPr fontAlgn="auto">
              <a:spcAft>
                <a:spcPts val="0"/>
              </a:spcAft>
            </a:pPr>
            <a:endParaRPr lang="en-US" sz="800" dirty="0" smtClean="0"/>
          </a:p>
          <a:p>
            <a:pPr fontAlgn="auto">
              <a:spcAft>
                <a:spcPts val="0"/>
              </a:spcAft>
            </a:pPr>
            <a:r>
              <a:rPr lang="en-US" sz="2400" dirty="0"/>
              <a:t>J-1 students must have on-campus work </a:t>
            </a:r>
            <a:r>
              <a:rPr lang="en-US" sz="2400" dirty="0" smtClean="0"/>
              <a:t>authorization</a:t>
            </a:r>
          </a:p>
          <a:p>
            <a:pPr fontAlgn="auto">
              <a:spcAft>
                <a:spcPts val="0"/>
              </a:spcAft>
            </a:pPr>
            <a:endParaRPr lang="en-US" sz="800" dirty="0"/>
          </a:p>
          <a:p>
            <a:pPr fontAlgn="auto">
              <a:spcAft>
                <a:spcPts val="0"/>
              </a:spcAft>
            </a:pPr>
            <a:r>
              <a:rPr lang="en-US" sz="2400" dirty="0"/>
              <a:t>CPT (curricular practical training) and OPT (optional practical training) require work </a:t>
            </a:r>
            <a:r>
              <a:rPr lang="en-US" sz="2400" dirty="0" smtClean="0"/>
              <a:t>authorization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88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71" y="1174786"/>
            <a:ext cx="10515600" cy="1325563"/>
          </a:xfrm>
        </p:spPr>
        <p:txBody>
          <a:bodyPr/>
          <a:lstStyle/>
          <a:p>
            <a:r>
              <a:rPr lang="en-US" dirty="0"/>
              <a:t>Work Authorization Intermediate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3E59A9A3-099B-E446-8476-8034A0F4FE95}"/>
              </a:ext>
            </a:extLst>
          </p:cNvPr>
          <p:cNvSpPr txBox="1">
            <a:spLocks/>
          </p:cNvSpPr>
          <p:nvPr/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i="1" dirty="0" smtClean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22A594B7-0212-3F46-84E8-43908C38F8B2}"/>
              </a:ext>
            </a:extLst>
          </p:cNvPr>
          <p:cNvSpPr txBox="1">
            <a:spLocks/>
          </p:cNvSpPr>
          <p:nvPr/>
        </p:nvSpPr>
        <p:spPr>
          <a:xfrm>
            <a:off x="838200" y="2500349"/>
            <a:ext cx="9540240" cy="40868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Lawrence Livermore and Berkeley labs are considered </a:t>
            </a:r>
            <a:r>
              <a:rPr lang="en-US" sz="2400" dirty="0" smtClean="0"/>
              <a:t>on-campus</a:t>
            </a:r>
          </a:p>
          <a:p>
            <a:pPr lvl="1" fontAlgn="auto">
              <a:spcAft>
                <a:spcPts val="0"/>
              </a:spcAft>
            </a:pPr>
            <a:r>
              <a:rPr lang="en-US" sz="1600" dirty="0"/>
              <a:t>Requires a letter from </a:t>
            </a:r>
            <a:r>
              <a:rPr lang="en-US" sz="1600" dirty="0" smtClean="0"/>
              <a:t>SISS</a:t>
            </a:r>
          </a:p>
          <a:p>
            <a:pPr lvl="1" fontAlgn="auto">
              <a:spcAft>
                <a:spcPts val="0"/>
              </a:spcAft>
            </a:pPr>
            <a:endParaRPr lang="en-US" sz="800" dirty="0" smtClean="0"/>
          </a:p>
          <a:p>
            <a:pPr fontAlgn="auto">
              <a:spcAft>
                <a:spcPts val="0"/>
              </a:spcAft>
            </a:pPr>
            <a:r>
              <a:rPr lang="en-US" sz="2400" dirty="0"/>
              <a:t>West Village Apartments is considered </a:t>
            </a:r>
            <a:r>
              <a:rPr lang="en-US" sz="2400" dirty="0" smtClean="0"/>
              <a:t>on-campus</a:t>
            </a:r>
          </a:p>
          <a:p>
            <a:pPr fontAlgn="auto">
              <a:spcAft>
                <a:spcPts val="0"/>
              </a:spcAft>
            </a:pPr>
            <a:endParaRPr lang="en-US" sz="800" dirty="0" smtClean="0"/>
          </a:p>
          <a:p>
            <a:pPr fontAlgn="auto">
              <a:spcAft>
                <a:spcPts val="0"/>
              </a:spcAft>
            </a:pPr>
            <a:r>
              <a:rPr lang="en-US" sz="2400" dirty="0" smtClean="0"/>
              <a:t>Employment at Cal Fresh outside of UC Davis (Department of Agriculture and Environmental Sciences) </a:t>
            </a:r>
            <a:r>
              <a:rPr lang="en-US" sz="2400" dirty="0"/>
              <a:t>is not considered </a:t>
            </a:r>
            <a:r>
              <a:rPr lang="en-US" sz="2400" dirty="0" smtClean="0"/>
              <a:t>on-campus</a:t>
            </a:r>
          </a:p>
          <a:p>
            <a:pPr fontAlgn="auto">
              <a:spcAft>
                <a:spcPts val="0"/>
              </a:spcAft>
            </a:pPr>
            <a:endParaRPr lang="en-US" sz="800" dirty="0" smtClean="0"/>
          </a:p>
          <a:p>
            <a:pPr fontAlgn="auto">
              <a:spcAft>
                <a:spcPts val="0"/>
              </a:spcAft>
            </a:pPr>
            <a:r>
              <a:rPr lang="en-US" sz="2400" dirty="0"/>
              <a:t>If you are unsure, ask </a:t>
            </a:r>
            <a:r>
              <a:rPr lang="en-US" sz="2400" dirty="0" smtClean="0"/>
              <a:t>an </a:t>
            </a:r>
            <a:r>
              <a:rPr lang="en-US" sz="2400" dirty="0"/>
              <a:t>SISS international student advisor as there are regulatory guidelines guiding </a:t>
            </a:r>
            <a:r>
              <a:rPr lang="en-US" sz="2400" dirty="0" smtClean="0"/>
              <a:t>when an off-campus </a:t>
            </a:r>
            <a:r>
              <a:rPr lang="en-US" sz="2400" dirty="0"/>
              <a:t>location in is treated as </a:t>
            </a:r>
            <a:r>
              <a:rPr lang="en-US" sz="2400" dirty="0" smtClean="0"/>
              <a:t>on-campus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524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71" y="1174786"/>
            <a:ext cx="10515600" cy="1325563"/>
          </a:xfrm>
        </p:spPr>
        <p:txBody>
          <a:bodyPr/>
          <a:lstStyle/>
          <a:p>
            <a:r>
              <a:rPr lang="en-US" dirty="0"/>
              <a:t>Work Authorization A</a:t>
            </a:r>
            <a:r>
              <a:rPr lang="en-US" dirty="0" smtClean="0"/>
              <a:t>dvanced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3E59A9A3-099B-E446-8476-8034A0F4FE95}"/>
              </a:ext>
            </a:extLst>
          </p:cNvPr>
          <p:cNvSpPr txBox="1">
            <a:spLocks/>
          </p:cNvSpPr>
          <p:nvPr/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i="1" dirty="0" smtClean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22A594B7-0212-3F46-84E8-43908C38F8B2}"/>
              </a:ext>
            </a:extLst>
          </p:cNvPr>
          <p:cNvSpPr txBox="1">
            <a:spLocks/>
          </p:cNvSpPr>
          <p:nvPr/>
        </p:nvSpPr>
        <p:spPr>
          <a:xfrm>
            <a:off x="689024" y="2500349"/>
            <a:ext cx="10813951" cy="38164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</a:rPr>
              <a:t>What international students do now may have an impact on them </a:t>
            </a:r>
            <a:r>
              <a:rPr lang="en-US" sz="2400" dirty="0" smtClean="0">
                <a:solidFill>
                  <a:srgbClr val="FF0000"/>
                </a:solidFill>
              </a:rPr>
              <a:t>later</a:t>
            </a:r>
          </a:p>
          <a:p>
            <a:pPr fontAlgn="auto">
              <a:spcAft>
                <a:spcPts val="0"/>
              </a:spcAft>
            </a:pPr>
            <a:endParaRPr lang="en-US" sz="80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2400" dirty="0" smtClean="0"/>
              <a:t>USCIS is applying the </a:t>
            </a:r>
            <a:r>
              <a:rPr lang="en-US" sz="2400" dirty="0"/>
              <a:t>strictest interpretation of the </a:t>
            </a:r>
            <a:r>
              <a:rPr lang="en-US" sz="2400" dirty="0" smtClean="0"/>
              <a:t>law</a:t>
            </a:r>
          </a:p>
          <a:p>
            <a:pPr fontAlgn="auto">
              <a:spcAft>
                <a:spcPts val="0"/>
              </a:spcAft>
            </a:pPr>
            <a:endParaRPr lang="en-US" sz="800" dirty="0" smtClean="0"/>
          </a:p>
          <a:p>
            <a:pPr fontAlgn="auto">
              <a:spcAft>
                <a:spcPts val="0"/>
              </a:spcAft>
            </a:pPr>
            <a:r>
              <a:rPr lang="en-US" sz="2400" dirty="0"/>
              <a:t>Full-time CPT </a:t>
            </a:r>
            <a:r>
              <a:rPr lang="en-US" sz="2400" dirty="0" smtClean="0"/>
              <a:t>may </a:t>
            </a:r>
            <a:r>
              <a:rPr lang="en-US" sz="2400" dirty="0"/>
              <a:t>(wrongly) influence decisions about </a:t>
            </a:r>
            <a:r>
              <a:rPr lang="en-US" sz="2400" dirty="0" smtClean="0"/>
              <a:t>OPT</a:t>
            </a:r>
          </a:p>
          <a:p>
            <a:pPr fontAlgn="auto">
              <a:spcAft>
                <a:spcPts val="0"/>
              </a:spcAft>
            </a:pPr>
            <a:endParaRPr lang="en-US" sz="800" dirty="0"/>
          </a:p>
          <a:p>
            <a:pPr fontAlgn="auto">
              <a:spcAft>
                <a:spcPts val="0"/>
              </a:spcAft>
            </a:pPr>
            <a:r>
              <a:rPr lang="en-US" sz="2400" dirty="0"/>
              <a:t>H1B applications are receiving a high level of scrutiny, in some cases down to on-campus employment and all </a:t>
            </a:r>
            <a:r>
              <a:rPr lang="en-US" sz="2400" dirty="0" smtClean="0"/>
              <a:t>CPT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2871" y="53629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600" i="1" dirty="0" smtClean="0"/>
              <a:t>SISS’ </a:t>
            </a:r>
            <a:r>
              <a:rPr lang="en-US" sz="3600" i="1" dirty="0"/>
              <a:t>position is to help students maintain status to preserve eligibility for all higher level benefits</a:t>
            </a:r>
          </a:p>
        </p:txBody>
      </p:sp>
    </p:spTree>
    <p:extLst>
      <p:ext uri="{BB962C8B-B14F-4D97-AF65-F5344CB8AC3E}">
        <p14:creationId xmlns:p14="http://schemas.microsoft.com/office/powerpoint/2010/main" val="371403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13782" y="122093"/>
            <a:ext cx="4914532" cy="588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kern="0" dirty="0">
                <a:solidFill>
                  <a:schemeClr val="bg1"/>
                </a:solidFill>
              </a:rPr>
              <a:t>Graduate Student Curricular Practical Training (CPT) Authorization Policy</a:t>
            </a:r>
          </a:p>
          <a:p>
            <a:pPr algn="ctr" defTabSz="685800"/>
            <a:r>
              <a:rPr lang="en-US" sz="1200" b="1" kern="0" dirty="0">
                <a:solidFill>
                  <a:schemeClr val="bg1"/>
                </a:solidFill>
              </a:rPr>
              <a:t>For Work During Fall, Spring, or Winter Quarters</a:t>
            </a:r>
          </a:p>
          <a:p>
            <a:pPr algn="ctr" defTabSz="685800"/>
            <a:endParaRPr lang="en-US" sz="825" kern="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4001" y="1086042"/>
            <a:ext cx="39628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Student Has Advanced to Candidacy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2106" y="1756440"/>
            <a:ext cx="559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Yes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36824" y="1727589"/>
            <a:ext cx="3863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No</a:t>
            </a:r>
          </a:p>
        </p:txBody>
      </p:sp>
      <p:cxnSp>
        <p:nvCxnSpPr>
          <p:cNvPr id="8" name="Straight Connector 7"/>
          <p:cNvCxnSpPr>
            <a:stCxn id="5" idx="2"/>
            <a:endCxn id="6" idx="0"/>
          </p:cNvCxnSpPr>
          <p:nvPr/>
        </p:nvCxnSpPr>
        <p:spPr>
          <a:xfrm flipH="1">
            <a:off x="4871752" y="1316874"/>
            <a:ext cx="1233652" cy="439566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  <a:endCxn id="7" idx="0"/>
          </p:cNvCxnSpPr>
          <p:nvPr/>
        </p:nvCxnSpPr>
        <p:spPr>
          <a:xfrm>
            <a:off x="6105405" y="1316875"/>
            <a:ext cx="2224595" cy="410715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50560" y="2106618"/>
            <a:ext cx="1565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/>
              <a:t>The Student is in Paid Employment on Campus in ANY Capacity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66803" y="4069490"/>
            <a:ext cx="101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Working 20 hours per week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06348" y="4074657"/>
            <a:ext cx="123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Working &lt;20 hours per week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2229" y="4821769"/>
            <a:ext cx="90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No CPT Authorization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11488" y="4692071"/>
            <a:ext cx="1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Can be authorized for CPT up to 20 </a:t>
            </a:r>
            <a:r>
              <a:rPr lang="en-US" sz="900" b="1" u="sng" dirty="0">
                <a:solidFill>
                  <a:prstClr val="black"/>
                </a:solidFill>
              </a:rPr>
              <a:t>total</a:t>
            </a:r>
            <a:r>
              <a:rPr lang="en-US" sz="900" b="1" dirty="0">
                <a:solidFill>
                  <a:prstClr val="black"/>
                </a:solidFill>
              </a:rPr>
              <a:t> hours per week on- AND off-campus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27515" y="3153475"/>
            <a:ext cx="559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88098" y="3151918"/>
            <a:ext cx="3871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No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64838" y="4743939"/>
            <a:ext cx="12336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Can be authorized for CPT up to 20 hours per week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89026" y="2175075"/>
            <a:ext cx="117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Student is on Filing Fee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20490" y="2909524"/>
            <a:ext cx="559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Yes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32392" y="4830569"/>
            <a:ext cx="985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No CPT Authorization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48635" y="2865253"/>
            <a:ext cx="39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No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58278" y="3245843"/>
            <a:ext cx="219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The Student is in Paid Employment on Campus in ANY Capacity</a:t>
            </a:r>
          </a:p>
        </p:txBody>
      </p:sp>
      <p:cxnSp>
        <p:nvCxnSpPr>
          <p:cNvPr id="49" name="Straight Connector 48"/>
          <p:cNvCxnSpPr>
            <a:stCxn id="19" idx="0"/>
            <a:endCxn id="14" idx="2"/>
          </p:cNvCxnSpPr>
          <p:nvPr/>
        </p:nvCxnSpPr>
        <p:spPr>
          <a:xfrm flipV="1">
            <a:off x="7807162" y="2614449"/>
            <a:ext cx="525907" cy="53902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4" idx="2"/>
            <a:endCxn id="22" idx="0"/>
          </p:cNvCxnSpPr>
          <p:nvPr/>
        </p:nvCxnSpPr>
        <p:spPr>
          <a:xfrm>
            <a:off x="8333068" y="2614448"/>
            <a:ext cx="1548596" cy="53747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5" idx="0"/>
            <a:endCxn id="19" idx="2"/>
          </p:cNvCxnSpPr>
          <p:nvPr/>
        </p:nvCxnSpPr>
        <p:spPr>
          <a:xfrm flipV="1">
            <a:off x="7174963" y="3384308"/>
            <a:ext cx="632198" cy="685183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23" idx="0"/>
            <a:endCxn id="22" idx="2"/>
          </p:cNvCxnSpPr>
          <p:nvPr/>
        </p:nvCxnSpPr>
        <p:spPr>
          <a:xfrm flipV="1">
            <a:off x="9881664" y="3382750"/>
            <a:ext cx="0" cy="136118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6" idx="0"/>
            <a:endCxn id="19" idx="2"/>
          </p:cNvCxnSpPr>
          <p:nvPr/>
        </p:nvCxnSpPr>
        <p:spPr>
          <a:xfrm flipH="1" flipV="1">
            <a:off x="7807162" y="3384307"/>
            <a:ext cx="716013" cy="690350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7" idx="0"/>
            <a:endCxn id="15" idx="2"/>
          </p:cNvCxnSpPr>
          <p:nvPr/>
        </p:nvCxnSpPr>
        <p:spPr>
          <a:xfrm flipV="1">
            <a:off x="7174963" y="4438823"/>
            <a:ext cx="0" cy="38294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8" idx="0"/>
            <a:endCxn id="16" idx="2"/>
          </p:cNvCxnSpPr>
          <p:nvPr/>
        </p:nvCxnSpPr>
        <p:spPr>
          <a:xfrm flipH="1" flipV="1">
            <a:off x="8523174" y="4443990"/>
            <a:ext cx="5140" cy="248081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stCxn id="31" idx="0"/>
            <a:endCxn id="30" idx="2"/>
          </p:cNvCxnSpPr>
          <p:nvPr/>
        </p:nvCxnSpPr>
        <p:spPr>
          <a:xfrm flipH="1" flipV="1">
            <a:off x="6200136" y="3140357"/>
            <a:ext cx="24966" cy="1690213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30" idx="0"/>
            <a:endCxn id="24" idx="2"/>
          </p:cNvCxnSpPr>
          <p:nvPr/>
        </p:nvCxnSpPr>
        <p:spPr>
          <a:xfrm flipH="1" flipV="1">
            <a:off x="4876618" y="2544408"/>
            <a:ext cx="1323518" cy="36511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24" idx="0"/>
            <a:endCxn id="6" idx="2"/>
          </p:cNvCxnSpPr>
          <p:nvPr/>
        </p:nvCxnSpPr>
        <p:spPr>
          <a:xfrm flipH="1" flipV="1">
            <a:off x="4871752" y="1987273"/>
            <a:ext cx="4866" cy="187803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33" idx="0"/>
            <a:endCxn id="24" idx="2"/>
          </p:cNvCxnSpPr>
          <p:nvPr/>
        </p:nvCxnSpPr>
        <p:spPr>
          <a:xfrm flipV="1">
            <a:off x="3948614" y="2544407"/>
            <a:ext cx="928004" cy="320846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34" idx="0"/>
            <a:endCxn id="33" idx="2"/>
          </p:cNvCxnSpPr>
          <p:nvPr/>
        </p:nvCxnSpPr>
        <p:spPr>
          <a:xfrm flipH="1" flipV="1">
            <a:off x="3948614" y="3096085"/>
            <a:ext cx="7828" cy="14975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2592227" y="3930991"/>
            <a:ext cx="387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No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635262" y="3951936"/>
            <a:ext cx="559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Yes</a:t>
            </a:r>
          </a:p>
        </p:txBody>
      </p:sp>
      <p:cxnSp>
        <p:nvCxnSpPr>
          <p:cNvPr id="114" name="Straight Connector 113"/>
          <p:cNvCxnSpPr>
            <a:stCxn id="112" idx="0"/>
            <a:endCxn id="34" idx="2"/>
          </p:cNvCxnSpPr>
          <p:nvPr/>
        </p:nvCxnSpPr>
        <p:spPr>
          <a:xfrm flipV="1">
            <a:off x="2786184" y="3615175"/>
            <a:ext cx="1170258" cy="315816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34" idx="2"/>
            <a:endCxn id="113" idx="0"/>
          </p:cNvCxnSpPr>
          <p:nvPr/>
        </p:nvCxnSpPr>
        <p:spPr>
          <a:xfrm>
            <a:off x="3956442" y="3615176"/>
            <a:ext cx="958466" cy="336761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1480033" y="4438823"/>
            <a:ext cx="1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&gt;20 hours per week requested for CPT </a:t>
            </a:r>
            <a:r>
              <a:rPr lang="en-US" sz="900" b="1" u="sng" dirty="0">
                <a:solidFill>
                  <a:prstClr val="black"/>
                </a:solidFill>
              </a:rPr>
              <a:t>AND</a:t>
            </a:r>
            <a:r>
              <a:rPr lang="en-US" sz="900" b="1" dirty="0">
                <a:solidFill>
                  <a:prstClr val="black"/>
                </a:solidFill>
              </a:rPr>
              <a:t> needed to complete dissertation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2640249" y="4518945"/>
            <a:ext cx="123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≤20 hours per week requested for CPT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2808926" y="5755542"/>
            <a:ext cx="8901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Can be authorized for CPT up to 20 hours per week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755503" y="4438823"/>
            <a:ext cx="1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&gt;20 hours per week requested for CPT </a:t>
            </a:r>
            <a:r>
              <a:rPr lang="en-US" sz="900" b="1" u="sng" dirty="0">
                <a:solidFill>
                  <a:prstClr val="black"/>
                </a:solidFill>
              </a:rPr>
              <a:t>AND</a:t>
            </a:r>
            <a:r>
              <a:rPr lang="en-US" sz="900" b="1" dirty="0">
                <a:solidFill>
                  <a:prstClr val="black"/>
                </a:solidFill>
              </a:rPr>
              <a:t> needed to complete dissertation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871752" y="4512536"/>
            <a:ext cx="123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≤20 hours per week requested for CPT</a:t>
            </a:r>
          </a:p>
        </p:txBody>
      </p:sp>
      <p:cxnSp>
        <p:nvCxnSpPr>
          <p:cNvPr id="139" name="Straight Connector 138"/>
          <p:cNvCxnSpPr>
            <a:stCxn id="14" idx="0"/>
            <a:endCxn id="7" idx="2"/>
          </p:cNvCxnSpPr>
          <p:nvPr/>
        </p:nvCxnSpPr>
        <p:spPr>
          <a:xfrm flipH="1" flipV="1">
            <a:off x="8330000" y="1958421"/>
            <a:ext cx="3069" cy="148196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25" idx="0"/>
            <a:endCxn id="124" idx="2"/>
          </p:cNvCxnSpPr>
          <p:nvPr/>
        </p:nvCxnSpPr>
        <p:spPr>
          <a:xfrm flipV="1">
            <a:off x="3253979" y="4888278"/>
            <a:ext cx="3097" cy="867265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stCxn id="123" idx="0"/>
            <a:endCxn id="112" idx="2"/>
          </p:cNvCxnSpPr>
          <p:nvPr/>
        </p:nvCxnSpPr>
        <p:spPr>
          <a:xfrm flipV="1">
            <a:off x="2096860" y="4161824"/>
            <a:ext cx="689325" cy="276999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>
            <a:stCxn id="124" idx="0"/>
            <a:endCxn id="112" idx="2"/>
          </p:cNvCxnSpPr>
          <p:nvPr/>
        </p:nvCxnSpPr>
        <p:spPr>
          <a:xfrm flipH="1" flipV="1">
            <a:off x="2786185" y="4161823"/>
            <a:ext cx="470891" cy="357122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TextBox 202"/>
          <p:cNvSpPr txBox="1"/>
          <p:nvPr/>
        </p:nvSpPr>
        <p:spPr>
          <a:xfrm>
            <a:off x="1603900" y="5409295"/>
            <a:ext cx="98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Can be authorized for CPT with evidence of need for FULL TIME work to complete dissertation</a:t>
            </a:r>
          </a:p>
        </p:txBody>
      </p:sp>
      <p:cxnSp>
        <p:nvCxnSpPr>
          <p:cNvPr id="204" name="Straight Connector 203"/>
          <p:cNvCxnSpPr>
            <a:stCxn id="203" idx="0"/>
            <a:endCxn id="123" idx="2"/>
          </p:cNvCxnSpPr>
          <p:nvPr/>
        </p:nvCxnSpPr>
        <p:spPr>
          <a:xfrm flipH="1" flipV="1">
            <a:off x="2096859" y="5085154"/>
            <a:ext cx="1204" cy="324141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>
            <a:stCxn id="126" idx="0"/>
            <a:endCxn id="113" idx="2"/>
          </p:cNvCxnSpPr>
          <p:nvPr/>
        </p:nvCxnSpPr>
        <p:spPr>
          <a:xfrm flipV="1">
            <a:off x="4372330" y="4182768"/>
            <a:ext cx="542579" cy="256054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127" idx="0"/>
            <a:endCxn id="113" idx="2"/>
          </p:cNvCxnSpPr>
          <p:nvPr/>
        </p:nvCxnSpPr>
        <p:spPr>
          <a:xfrm flipH="1" flipV="1">
            <a:off x="4914908" y="4182768"/>
            <a:ext cx="573670" cy="32976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/>
          <p:cNvSpPr txBox="1"/>
          <p:nvPr/>
        </p:nvSpPr>
        <p:spPr>
          <a:xfrm>
            <a:off x="3873902" y="5476232"/>
            <a:ext cx="98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Can be authorized for CPT with evidence of need for FULL TIME work to complete dissertation</a:t>
            </a:r>
          </a:p>
        </p:txBody>
      </p:sp>
      <p:cxnSp>
        <p:nvCxnSpPr>
          <p:cNvPr id="220" name="Straight Connector 219"/>
          <p:cNvCxnSpPr>
            <a:stCxn id="219" idx="0"/>
            <a:endCxn id="126" idx="2"/>
          </p:cNvCxnSpPr>
          <p:nvPr/>
        </p:nvCxnSpPr>
        <p:spPr>
          <a:xfrm flipV="1">
            <a:off x="4368065" y="5085153"/>
            <a:ext cx="4264" cy="39107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4869928" y="5482848"/>
            <a:ext cx="123365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</a:rPr>
              <a:t>Can be authorized for CPT up to 20 </a:t>
            </a:r>
            <a:r>
              <a:rPr lang="en-US" sz="900" b="1" u="sng" dirty="0">
                <a:solidFill>
                  <a:prstClr val="black"/>
                </a:solidFill>
              </a:rPr>
              <a:t>total</a:t>
            </a:r>
            <a:r>
              <a:rPr lang="en-US" sz="900" b="1" dirty="0">
                <a:solidFill>
                  <a:prstClr val="black"/>
                </a:solidFill>
              </a:rPr>
              <a:t> hours per week on- </a:t>
            </a:r>
            <a:r>
              <a:rPr lang="en-US" sz="900" b="1">
                <a:solidFill>
                  <a:prstClr val="black"/>
                </a:solidFill>
              </a:rPr>
              <a:t>AND off-campus OR authorized for &gt;20 hours per week with evidence of need to work to complete dissertation</a:t>
            </a:r>
            <a:endParaRPr lang="en-US" sz="900" b="1" dirty="0">
              <a:solidFill>
                <a:prstClr val="black"/>
              </a:solidFill>
            </a:endParaRPr>
          </a:p>
        </p:txBody>
      </p:sp>
      <p:cxnSp>
        <p:nvCxnSpPr>
          <p:cNvPr id="226" name="Straight Connector 225"/>
          <p:cNvCxnSpPr>
            <a:stCxn id="225" idx="0"/>
            <a:endCxn id="127" idx="2"/>
          </p:cNvCxnSpPr>
          <p:nvPr/>
        </p:nvCxnSpPr>
        <p:spPr>
          <a:xfrm flipV="1">
            <a:off x="5486754" y="4881868"/>
            <a:ext cx="1824" cy="600980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9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76" y="992630"/>
            <a:ext cx="10515600" cy="1325563"/>
          </a:xfrm>
        </p:spPr>
        <p:txBody>
          <a:bodyPr/>
          <a:lstStyle/>
          <a:p>
            <a:r>
              <a:rPr lang="en-US" dirty="0"/>
              <a:t>Questions to ask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A594B7-0212-3F46-84E8-43908C38F8B2}"/>
              </a:ext>
            </a:extLst>
          </p:cNvPr>
          <p:cNvSpPr txBox="1">
            <a:spLocks/>
          </p:cNvSpPr>
          <p:nvPr/>
        </p:nvSpPr>
        <p:spPr>
          <a:xfrm>
            <a:off x="689024" y="2500350"/>
            <a:ext cx="10813951" cy="3100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The student working on campus? How might this impact additional work authorizations</a:t>
            </a:r>
            <a:r>
              <a:rPr lang="en-US" sz="2400" dirty="0" smtClean="0"/>
              <a:t>?</a:t>
            </a:r>
          </a:p>
          <a:p>
            <a:pPr fontAlgn="auto">
              <a:spcAft>
                <a:spcPts val="0"/>
              </a:spcAft>
            </a:pPr>
            <a:endParaRPr lang="en-US" sz="800" dirty="0" smtClean="0"/>
          </a:p>
          <a:p>
            <a:pPr fontAlgn="auto">
              <a:spcAft>
                <a:spcPts val="0"/>
              </a:spcAft>
            </a:pPr>
            <a:r>
              <a:rPr lang="en-US" sz="2400" dirty="0" smtClean="0"/>
              <a:t>Has </a:t>
            </a:r>
            <a:r>
              <a:rPr lang="en-US" sz="2400" dirty="0"/>
              <a:t>the student advanced to candidacy</a:t>
            </a:r>
            <a:r>
              <a:rPr lang="en-US" sz="2400" dirty="0" smtClean="0"/>
              <a:t>?</a:t>
            </a:r>
          </a:p>
          <a:p>
            <a:pPr fontAlgn="auto">
              <a:spcAft>
                <a:spcPts val="0"/>
              </a:spcAft>
            </a:pPr>
            <a:endParaRPr lang="en-US" sz="800" dirty="0" smtClean="0"/>
          </a:p>
          <a:p>
            <a:pPr fontAlgn="auto">
              <a:spcAft>
                <a:spcPts val="0"/>
              </a:spcAft>
            </a:pPr>
            <a:r>
              <a:rPr lang="en-US" sz="2400" dirty="0"/>
              <a:t>If the student is </a:t>
            </a:r>
            <a:r>
              <a:rPr lang="en-US" sz="2400" dirty="0" smtClean="0"/>
              <a:t>requesting </a:t>
            </a:r>
            <a:r>
              <a:rPr lang="en-US" sz="2400" dirty="0"/>
              <a:t>full-time </a:t>
            </a:r>
            <a:r>
              <a:rPr lang="en-US" sz="2400" dirty="0" smtClean="0"/>
              <a:t>employment, why </a:t>
            </a:r>
            <a:r>
              <a:rPr lang="en-US" sz="2400" dirty="0"/>
              <a:t>is it necessary for the student to be employed full-time rather than part-time in order to meet graduation </a:t>
            </a:r>
            <a:r>
              <a:rPr lang="en-US" sz="2400" dirty="0" smtClean="0"/>
              <a:t>requirements?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F1D478-13CF-A645-99A4-9ADD71B6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A594B7-0212-3F46-84E8-43908C38F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3908"/>
            <a:ext cx="10851776" cy="418322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SISS Federal Reporting Requirements</a:t>
            </a:r>
          </a:p>
          <a:p>
            <a:r>
              <a:rPr lang="en-US" dirty="0" smtClean="0"/>
              <a:t>Enrollment Issues</a:t>
            </a:r>
          </a:p>
          <a:p>
            <a:pPr lvl="1"/>
            <a:r>
              <a:rPr lang="en-US" dirty="0" smtClean="0"/>
              <a:t>Unsatisfactory Progress</a:t>
            </a:r>
          </a:p>
          <a:p>
            <a:pPr lvl="1"/>
            <a:r>
              <a:rPr lang="en-US" dirty="0" smtClean="0"/>
              <a:t>Under-enrollment</a:t>
            </a:r>
          </a:p>
          <a:p>
            <a:pPr lvl="1"/>
            <a:r>
              <a:rPr lang="en-US" dirty="0" smtClean="0"/>
              <a:t>Lack of funding</a:t>
            </a:r>
          </a:p>
          <a:p>
            <a:pPr lvl="1"/>
            <a:r>
              <a:rPr lang="en-US" dirty="0" smtClean="0"/>
              <a:t>In Absentia</a:t>
            </a:r>
          </a:p>
          <a:p>
            <a:pPr lvl="1"/>
            <a:r>
              <a:rPr lang="en-US" dirty="0" smtClean="0"/>
              <a:t>PELP</a:t>
            </a:r>
          </a:p>
          <a:p>
            <a:r>
              <a:rPr lang="en-US" dirty="0" smtClean="0"/>
              <a:t>Employment</a:t>
            </a:r>
          </a:p>
          <a:p>
            <a:pPr lvl="1"/>
            <a:r>
              <a:rPr lang="en-US" dirty="0" smtClean="0"/>
              <a:t>On-campus</a:t>
            </a:r>
          </a:p>
          <a:p>
            <a:pPr lvl="1"/>
            <a:r>
              <a:rPr lang="en-US" dirty="0" smtClean="0"/>
              <a:t>CPT</a:t>
            </a:r>
          </a:p>
          <a:p>
            <a:r>
              <a:rPr lang="en-US" dirty="0"/>
              <a:t>Tablework - Case </a:t>
            </a:r>
            <a:r>
              <a:rPr lang="en-US" dirty="0" smtClean="0"/>
              <a:t>Studies</a:t>
            </a:r>
          </a:p>
          <a:p>
            <a:r>
              <a:rPr lang="en-US" dirty="0" smtClean="0"/>
              <a:t>Wrap </a:t>
            </a:r>
            <a:r>
              <a:rPr lang="en-US" dirty="0"/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1914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35741"/>
            <a:ext cx="10515600" cy="964206"/>
          </a:xfrm>
        </p:spPr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533" y="2807947"/>
            <a:ext cx="11347450" cy="2908547"/>
          </a:xfrm>
        </p:spPr>
        <p:txBody>
          <a:bodyPr>
            <a:norm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Review case with your table (SISS facilitator can read to the group)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Discuss your options in advising the student (take timing into consideration)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Consider if, when, and how you may engage SISS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Who would you contact at SISS?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/>
              <a:t>Tell each other at your table how this may change your advising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1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196" y="1269886"/>
            <a:ext cx="10515600" cy="1325563"/>
          </a:xfrm>
        </p:spPr>
        <p:txBody>
          <a:bodyPr/>
          <a:lstStyle/>
          <a:p>
            <a:r>
              <a:rPr lang="en-US" dirty="0" smtClean="0"/>
              <a:t>SISS Philosophy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44196" y="2492899"/>
            <a:ext cx="11109137" cy="3369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We </a:t>
            </a:r>
            <a:r>
              <a:rPr lang="en-US" sz="2400" dirty="0"/>
              <a:t>want to be your </a:t>
            </a:r>
            <a:r>
              <a:rPr lang="en-US" sz="2400" b="1" dirty="0"/>
              <a:t>campus partner </a:t>
            </a:r>
            <a:r>
              <a:rPr lang="en-US" sz="2400" dirty="0"/>
              <a:t>to assist in student </a:t>
            </a:r>
            <a:r>
              <a:rPr lang="en-US" sz="2400" dirty="0" smtClean="0"/>
              <a:t>success </a:t>
            </a:r>
            <a:r>
              <a:rPr lang="en-US" sz="2400" b="1" dirty="0" smtClean="0"/>
              <a:t>= Outreach</a:t>
            </a:r>
            <a:endParaRPr lang="en-US" sz="2400" dirty="0" smtClean="0"/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We believe in </a:t>
            </a:r>
            <a:r>
              <a:rPr lang="en-US" sz="2400" b="1" dirty="0" smtClean="0"/>
              <a:t>early </a:t>
            </a:r>
            <a:r>
              <a:rPr lang="en-US" sz="2400" b="1" dirty="0"/>
              <a:t>interventions </a:t>
            </a:r>
            <a:r>
              <a:rPr lang="en-US" sz="2400" dirty="0"/>
              <a:t>are in students' best </a:t>
            </a:r>
            <a:r>
              <a:rPr lang="en-US" sz="2400" dirty="0" smtClean="0"/>
              <a:t>interest </a:t>
            </a:r>
            <a:r>
              <a:rPr lang="en-US" sz="2400" b="1" dirty="0" smtClean="0"/>
              <a:t>= Options</a:t>
            </a:r>
            <a:endParaRPr lang="en-US" sz="2400" dirty="0" smtClean="0"/>
          </a:p>
          <a:p>
            <a:pPr fontAlgn="auto">
              <a:spcAft>
                <a:spcPts val="0"/>
              </a:spcAft>
            </a:pPr>
            <a:endParaRPr lang="en-US" sz="2400" dirty="0" smtClean="0"/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Our goal is to </a:t>
            </a:r>
            <a:r>
              <a:rPr lang="en-US" sz="2400" b="1" dirty="0"/>
              <a:t>best position </a:t>
            </a:r>
            <a:r>
              <a:rPr lang="en-US" sz="2400" dirty="0"/>
              <a:t>international students to access higher-level benefits and opportunities once they leave UC </a:t>
            </a:r>
            <a:r>
              <a:rPr lang="en-US" sz="2400" dirty="0" smtClean="0"/>
              <a:t>Davis </a:t>
            </a:r>
            <a:r>
              <a:rPr lang="en-US" sz="2400" b="1" dirty="0" smtClean="0"/>
              <a:t>= Long term</a:t>
            </a:r>
            <a:endParaRPr lang="en-US" sz="2400" dirty="0"/>
          </a:p>
          <a:p>
            <a:pPr marL="571500" indent="-5715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69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344" y="1001792"/>
            <a:ext cx="10515600" cy="1325563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dirty="0" smtClean="0"/>
              <a:t>Can SISS </a:t>
            </a:r>
            <a:r>
              <a:rPr lang="en-US" dirty="0"/>
              <a:t>H</a:t>
            </a:r>
            <a:r>
              <a:rPr lang="en-US" dirty="0" smtClean="0"/>
              <a:t>elp </a:t>
            </a:r>
            <a:r>
              <a:rPr lang="en-US" dirty="0"/>
              <a:t>Y</a:t>
            </a:r>
            <a:r>
              <a:rPr lang="en-US" dirty="0" smtClean="0"/>
              <a:t>ou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59A9A3-099B-E446-8476-8034A0F4FE95}"/>
              </a:ext>
            </a:extLst>
          </p:cNvPr>
          <p:cNvSpPr txBox="1">
            <a:spLocks/>
          </p:cNvSpPr>
          <p:nvPr/>
        </p:nvSpPr>
        <p:spPr>
          <a:xfrm>
            <a:off x="662344" y="2327354"/>
            <a:ext cx="11220278" cy="443304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800" i="1" dirty="0"/>
              <a:t>Publish our termination deadlines </a:t>
            </a:r>
            <a:r>
              <a:rPr lang="en-US" sz="3800" i="1" dirty="0" smtClean="0"/>
              <a:t>&amp; work authorization workshop dates to </a:t>
            </a:r>
            <a:r>
              <a:rPr lang="en-US" sz="3800" i="1" dirty="0"/>
              <a:t>the graduate coordinator list serve prior to the beginning of each </a:t>
            </a:r>
            <a:r>
              <a:rPr lang="en-US" sz="3800" i="1" dirty="0" smtClean="0"/>
              <a:t>term</a:t>
            </a:r>
          </a:p>
          <a:p>
            <a:pPr fontAlgn="auto">
              <a:spcAft>
                <a:spcPts val="0"/>
              </a:spcAft>
            </a:pPr>
            <a:endParaRPr lang="en-US" sz="3800" i="1" dirty="0" smtClean="0"/>
          </a:p>
          <a:p>
            <a:pPr fontAlgn="auto">
              <a:spcAft>
                <a:spcPts val="0"/>
              </a:spcAft>
            </a:pPr>
            <a:r>
              <a:rPr lang="en-US" sz="3800" dirty="0"/>
              <a:t>Organize quarterly meetings to address specific issues or answer </a:t>
            </a:r>
            <a:r>
              <a:rPr lang="en-US" sz="3800" dirty="0" smtClean="0"/>
              <a:t>questions</a:t>
            </a:r>
          </a:p>
          <a:p>
            <a:pPr fontAlgn="auto">
              <a:spcAft>
                <a:spcPts val="0"/>
              </a:spcAft>
            </a:pPr>
            <a:endParaRPr lang="en-US" sz="3800" dirty="0" smtClean="0"/>
          </a:p>
          <a:p>
            <a:pPr fontAlgn="auto">
              <a:spcAft>
                <a:spcPts val="0"/>
              </a:spcAft>
            </a:pPr>
            <a:r>
              <a:rPr lang="en-US" sz="3800" i="1" dirty="0"/>
              <a:t>Come to you, your offices, meet with you and groups of students who have </a:t>
            </a:r>
            <a:r>
              <a:rPr lang="en-US" sz="3800" i="1" dirty="0" smtClean="0"/>
              <a:t>questions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i="1" dirty="0"/>
          </a:p>
          <a:p>
            <a:pPr fontAlgn="auto">
              <a:spcAft>
                <a:spcPts val="0"/>
              </a:spcAft>
            </a:pPr>
            <a:r>
              <a:rPr lang="en-US" sz="3900" dirty="0" smtClean="0"/>
              <a:t>Questions or suggestions? Email: </a:t>
            </a:r>
            <a:r>
              <a:rPr lang="en-US" sz="3900" dirty="0" smtClean="0">
                <a:hlinkClick r:id="rId3"/>
              </a:rPr>
              <a:t>siss@ucdavis.edu</a:t>
            </a:r>
            <a:r>
              <a:rPr lang="en-US" sz="3900" dirty="0" smtClean="0"/>
              <a:t> Subject: AGS 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5660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ED78C0-EC58-B746-9D9B-14E562503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42" y="1103726"/>
            <a:ext cx="10515600" cy="1325563"/>
          </a:xfrm>
        </p:spPr>
        <p:txBody>
          <a:bodyPr/>
          <a:lstStyle/>
          <a:p>
            <a:r>
              <a:rPr lang="en-US" dirty="0" smtClean="0"/>
              <a:t>Assumptions about </a:t>
            </a:r>
            <a:r>
              <a:rPr lang="en-US" dirty="0"/>
              <a:t>Participants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22A594B7-0212-3F46-84E8-43908C38F8B2}"/>
              </a:ext>
            </a:extLst>
          </p:cNvPr>
          <p:cNvSpPr txBox="1">
            <a:spLocks/>
          </p:cNvSpPr>
          <p:nvPr/>
        </p:nvSpPr>
        <p:spPr>
          <a:xfrm>
            <a:off x="838200" y="2618727"/>
            <a:ext cx="10515600" cy="36980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Basic understanding of enrollment and employment requirements for F &amp; J international </a:t>
            </a:r>
            <a:r>
              <a:rPr lang="en-US" dirty="0" smtClean="0"/>
              <a:t>students</a:t>
            </a:r>
          </a:p>
          <a:p>
            <a:pPr marL="457200" lvl="1" indent="0" fontAlgn="auto">
              <a:spcAft>
                <a:spcPts val="0"/>
              </a:spcAft>
              <a:buNone/>
            </a:pPr>
            <a:endParaRPr lang="en-US" dirty="0" smtClean="0"/>
          </a:p>
          <a:p>
            <a:pPr lvl="1" fontAlgn="auto">
              <a:spcAft>
                <a:spcPts val="0"/>
              </a:spcAft>
            </a:pPr>
            <a:r>
              <a:rPr lang="en-US" dirty="0" smtClean="0"/>
              <a:t>List of acronyms and definitions for those not as familiar with terminology on tables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E54554-F669-5243-A14C-2BBC17B47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388" y="115822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Achievement Based </a:t>
            </a:r>
            <a:r>
              <a:rPr lang="en-US" dirty="0" smtClean="0"/>
              <a:t>Objectives</a:t>
            </a:r>
            <a:endParaRPr lang="en-US" sz="2200" i="1" dirty="0"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59A9A3-099B-E446-8476-8034A0F4F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388" y="2680449"/>
            <a:ext cx="11734800" cy="368449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Distinguish key </a:t>
            </a:r>
            <a:r>
              <a:rPr lang="en-US" dirty="0">
                <a:latin typeface="Arial" panose="020B0604020202020204" pitchFamily="34" charset="0"/>
              </a:rPr>
              <a:t>SISS termination </a:t>
            </a:r>
            <a:r>
              <a:rPr lang="en-US" dirty="0" smtClean="0">
                <a:latin typeface="Arial" panose="020B0604020202020204" pitchFamily="34" charset="0"/>
              </a:rPr>
              <a:t>deadlines that would inform your approach to supporting international students </a:t>
            </a:r>
          </a:p>
          <a:p>
            <a:endParaRPr lang="en-US" dirty="0" smtClean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Identify your "go – to" person in SISS when you have a time sensitive issue, question or concern regarding an international </a:t>
            </a:r>
            <a:r>
              <a:rPr lang="en-US" dirty="0" smtClean="0">
                <a:latin typeface="Arial" panose="020B0604020202020204" pitchFamily="34" charset="0"/>
              </a:rPr>
              <a:t>student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/>
              <a:t>Analyze typical student cases that could lead to visa status problems and formulate approaches for dealing with them</a:t>
            </a:r>
          </a:p>
          <a:p>
            <a:pPr lvl="0"/>
            <a:endParaRPr 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330824"/>
            <a:ext cx="10515600" cy="17262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SISS Federal</a:t>
            </a:r>
            <a:br>
              <a:rPr lang="en-US" dirty="0" smtClean="0"/>
            </a:br>
            <a:r>
              <a:rPr lang="en-US" dirty="0" smtClean="0"/>
              <a:t>Reporting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311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SISS </a:t>
            </a:r>
            <a:r>
              <a:rPr lang="en-US" sz="3600" dirty="0"/>
              <a:t>Department of Homeland </a:t>
            </a:r>
            <a:r>
              <a:rPr lang="en-US" sz="3600" dirty="0" smtClean="0"/>
              <a:t>Security </a:t>
            </a:r>
            <a:r>
              <a:rPr lang="en-US" sz="3600" dirty="0"/>
              <a:t>mandate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31" y="2660816"/>
            <a:ext cx="5276335" cy="33240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7128482" y="2088126"/>
            <a:ext cx="4498742" cy="4469469"/>
            <a:chOff x="3865329" y="1429792"/>
            <a:chExt cx="4498742" cy="44694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5329" y="1429792"/>
              <a:ext cx="4461342" cy="4469469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6741459" y="1429792"/>
              <a:ext cx="1622612" cy="12310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325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6988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So what does the 21 day deadline </a:t>
            </a:r>
            <a:r>
              <a:rPr lang="en-US" sz="3600" dirty="0" smtClean="0"/>
              <a:t>mean</a:t>
            </a:r>
            <a:r>
              <a:rPr lang="en-US" sz="36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2A594B7-0212-3F46-84E8-43908C38F8B2}"/>
              </a:ext>
            </a:extLst>
          </p:cNvPr>
          <p:cNvSpPr txBox="1">
            <a:spLocks/>
          </p:cNvSpPr>
          <p:nvPr/>
        </p:nvSpPr>
        <p:spPr>
          <a:xfrm>
            <a:off x="838200" y="3023202"/>
            <a:ext cx="9006016" cy="2937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400" dirty="0"/>
              <a:t>Within 21 days of the student not maintaining </a:t>
            </a:r>
            <a:r>
              <a:rPr lang="en-US" sz="2400" dirty="0" smtClean="0"/>
              <a:t>status SISS must:</a:t>
            </a:r>
            <a:endParaRPr lang="en-US" sz="2400" dirty="0"/>
          </a:p>
          <a:p>
            <a:pPr fontAlgn="auto">
              <a:spcAft>
                <a:spcPts val="0"/>
              </a:spcAft>
            </a:pPr>
            <a:endParaRPr lang="en-US" sz="800" dirty="0"/>
          </a:p>
          <a:p>
            <a:pPr fontAlgn="auto">
              <a:spcAft>
                <a:spcPts val="0"/>
              </a:spcAft>
            </a:pPr>
            <a:r>
              <a:rPr lang="en-US" sz="2400" dirty="0"/>
              <a:t>Terminate the SEVIS </a:t>
            </a:r>
            <a:r>
              <a:rPr lang="en-US" sz="2400" dirty="0" smtClean="0"/>
              <a:t>record/I-20 </a:t>
            </a:r>
            <a:r>
              <a:rPr lang="en-US" sz="2400" dirty="0"/>
              <a:t>(termination equals departing the United States</a:t>
            </a:r>
            <a:r>
              <a:rPr lang="en-US" sz="2400" dirty="0" smtClean="0"/>
              <a:t>)</a:t>
            </a:r>
          </a:p>
          <a:p>
            <a:pPr fontAlgn="auto">
              <a:spcAft>
                <a:spcPts val="0"/>
              </a:spcAft>
            </a:pPr>
            <a:endParaRPr lang="en-US" sz="2400" dirty="0" smtClean="0"/>
          </a:p>
          <a:p>
            <a:pPr fontAlgn="auto">
              <a:spcAft>
                <a:spcPts val="0"/>
              </a:spcAft>
            </a:pPr>
            <a:r>
              <a:rPr lang="en-US" sz="2400" dirty="0" smtClean="0"/>
              <a:t>Shorten the SEVIS record/DS-2019 (shortening equals departing the United States)</a:t>
            </a:r>
            <a:endParaRPr lang="en-US" sz="2400" dirty="0"/>
          </a:p>
          <a:p>
            <a:pPr fontAlgn="auto">
              <a:spcAft>
                <a:spcPts val="0"/>
              </a:spcAft>
            </a:pPr>
            <a:endParaRPr lang="en-US" sz="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0575">
            <a:off x="9867760" y="2047060"/>
            <a:ext cx="2143439" cy="1084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048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F1D478-13CF-A645-99A4-9ADD71B6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Key </a:t>
            </a:r>
            <a:r>
              <a:rPr lang="en-US" u="sng" dirty="0" smtClean="0">
                <a:solidFill>
                  <a:srgbClr val="C99700"/>
                </a:solidFill>
              </a:rPr>
              <a:t>Status</a:t>
            </a:r>
            <a:r>
              <a:rPr lang="en-US" dirty="0" smtClean="0"/>
              <a:t> Issues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8973" y="2457771"/>
            <a:ext cx="6239667" cy="2263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3800" dirty="0" smtClean="0">
                <a:solidFill>
                  <a:srgbClr val="00285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3800" baseline="30000" dirty="0" smtClean="0">
                <a:solidFill>
                  <a:srgbClr val="00285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13800" dirty="0">
              <a:solidFill>
                <a:srgbClr val="002855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rot="19613011">
            <a:off x="5474117" y="5089925"/>
            <a:ext cx="31627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u="sng" spc="50" dirty="0" smtClean="0">
                <a:ln w="0">
                  <a:solidFill>
                    <a:srgbClr val="002060"/>
                  </a:solidFill>
                </a:ln>
                <a:solidFill>
                  <a:srgbClr val="0028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Employment</a:t>
            </a:r>
            <a:endParaRPr lang="en-US" sz="4400" u="sng" spc="50" dirty="0">
              <a:ln w="0">
                <a:solidFill>
                  <a:srgbClr val="002060"/>
                </a:solidFill>
              </a:ln>
              <a:solidFill>
                <a:srgbClr val="00285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 rot="19613011">
            <a:off x="2757887" y="4984915"/>
            <a:ext cx="27783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u="sng" spc="50" dirty="0" smtClean="0">
                <a:ln w="0">
                  <a:solidFill>
                    <a:srgbClr val="002060"/>
                  </a:solidFill>
                </a:ln>
                <a:solidFill>
                  <a:srgbClr val="00285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</a:rPr>
              <a:t>Enrollment</a:t>
            </a:r>
            <a:endParaRPr lang="en-US" sz="4400" u="sng" spc="50" dirty="0">
              <a:ln w="0">
                <a:solidFill>
                  <a:srgbClr val="002060"/>
                </a:solidFill>
              </a:ln>
              <a:solidFill>
                <a:srgbClr val="00285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8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BAC471E2-B5FA-AB42-8BA2-1C9A040A9C0B}"/>
    </a:ext>
  </a:extLst>
</a:theme>
</file>

<file path=ppt/theme/theme10.xml><?xml version="1.0" encoding="utf-8"?>
<a:theme xmlns:a="http://schemas.openxmlformats.org/drawingml/2006/main" name="Purple Curv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8AC12B49-0B9E-0E49-ACB8-708DD16233A8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Do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1D8A0066-FBD3-914B-B0CF-BA81E1928BAD}"/>
    </a:ext>
  </a:extLst>
</a:theme>
</file>

<file path=ppt/theme/theme3.xml><?xml version="1.0" encoding="utf-8"?>
<a:theme xmlns:a="http://schemas.openxmlformats.org/drawingml/2006/main" name="Blue Logo 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A60B9D76-8494-5444-85EC-2E70280FB9BB}"/>
    </a:ext>
  </a:extLst>
</a:theme>
</file>

<file path=ppt/theme/theme4.xml><?xml version="1.0" encoding="utf-8"?>
<a:theme xmlns:a="http://schemas.openxmlformats.org/drawingml/2006/main" name="Gold Logo Righ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6AF8877F-6E9A-CF45-95FF-FD026399B20B}"/>
    </a:ext>
  </a:extLst>
</a:theme>
</file>

<file path=ppt/theme/theme5.xml><?xml version="1.0" encoding="utf-8"?>
<a:theme xmlns:a="http://schemas.openxmlformats.org/drawingml/2006/main" name="Green Logo Righ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6EA771E4-F2A4-0741-BB0C-1C2A75B94864}"/>
    </a:ext>
  </a:extLst>
</a:theme>
</file>

<file path=ppt/theme/theme6.xml><?xml version="1.0" encoding="utf-8"?>
<a:theme xmlns:a="http://schemas.openxmlformats.org/drawingml/2006/main" name="Purple Logo Righ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9463BD0E-1514-C04D-9D66-58A1F4589EA8}"/>
    </a:ext>
  </a:extLst>
</a:theme>
</file>

<file path=ppt/theme/theme7.xml><?xml version="1.0" encoding="utf-8"?>
<a:theme xmlns:a="http://schemas.openxmlformats.org/drawingml/2006/main" name="Blue Curv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4C3AF1C7-FD3C-974E-AC13-42DF29D49C1B}"/>
    </a:ext>
  </a:extLst>
</a:theme>
</file>

<file path=ppt/theme/theme8.xml><?xml version="1.0" encoding="utf-8"?>
<a:theme xmlns:a="http://schemas.openxmlformats.org/drawingml/2006/main" name="Gold Curv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927EB818-14E2-FC41-87FD-A0D5C339F60E}"/>
    </a:ext>
  </a:extLst>
</a:theme>
</file>

<file path=ppt/theme/theme9.xml><?xml version="1.0" encoding="utf-8"?>
<a:theme xmlns:a="http://schemas.openxmlformats.org/drawingml/2006/main" name="Green Curv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151086_GA3" id="{50A91A15-21B9-B14E-894A-2537767F44EA}" vid="{5AA86826-1876-0B43-AC96-01A85C8B4DE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 Slides</Template>
  <TotalTime>3082</TotalTime>
  <Words>1827</Words>
  <Application>Microsoft Office PowerPoint</Application>
  <PresentationFormat>Widescreen</PresentationFormat>
  <Paragraphs>303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Calibri</vt:lpstr>
      <vt:lpstr>Proxima Nova Medium</vt:lpstr>
      <vt:lpstr>Proxima Nova Regular</vt:lpstr>
      <vt:lpstr>Symbol</vt:lpstr>
      <vt:lpstr>Times New Roman</vt:lpstr>
      <vt:lpstr>Wingdings</vt:lpstr>
      <vt:lpstr>Cover Slides</vt:lpstr>
      <vt:lpstr>Green Dot</vt:lpstr>
      <vt:lpstr>Blue Logo Right</vt:lpstr>
      <vt:lpstr>Gold Logo Right 1</vt:lpstr>
      <vt:lpstr>Green Logo Right 1</vt:lpstr>
      <vt:lpstr>Purple Logo Right 1</vt:lpstr>
      <vt:lpstr>Blue Curve Left</vt:lpstr>
      <vt:lpstr>Gold Curve Left</vt:lpstr>
      <vt:lpstr>Green Curve Left</vt:lpstr>
      <vt:lpstr>Purple Curve Left</vt:lpstr>
      <vt:lpstr>Demystifying Complex International Student Issues</vt:lpstr>
      <vt:lpstr>Panel &amp; Table Moderators (https://siss.ucdavis.edu/people)</vt:lpstr>
      <vt:lpstr>Agenda</vt:lpstr>
      <vt:lpstr>Assumptions about Participants</vt:lpstr>
      <vt:lpstr>Achievement Based Objectives</vt:lpstr>
      <vt:lpstr>SISS Federal Reporting Requirements</vt:lpstr>
      <vt:lpstr>SISS Department of Homeland Security mandate</vt:lpstr>
      <vt:lpstr>So what does the 21 day deadline mean?</vt:lpstr>
      <vt:lpstr>Two Key Status Issues</vt:lpstr>
      <vt:lpstr>Enrollment</vt:lpstr>
      <vt:lpstr>Unsatisfactory Progress</vt:lpstr>
      <vt:lpstr>Under-enrollment </vt:lpstr>
      <vt:lpstr>Lack of Department Funding</vt:lpstr>
      <vt:lpstr>In-Absentia</vt:lpstr>
      <vt:lpstr>PowerPoint Presentation</vt:lpstr>
      <vt:lpstr>Handling Enrollment Situations</vt:lpstr>
      <vt:lpstr>Questions to ask yourself</vt:lpstr>
      <vt:lpstr>Brief activity</vt:lpstr>
      <vt:lpstr>PELP</vt:lpstr>
      <vt:lpstr>Medical PELP requires RCL (reduced course load)</vt:lpstr>
      <vt:lpstr>SISS Requirements for Medical RCL (Reduced Course Load)</vt:lpstr>
      <vt:lpstr>Questions to ask yourself – F-1</vt:lpstr>
      <vt:lpstr>Questions to ask yourself – J-1</vt:lpstr>
      <vt:lpstr>Work Authorization</vt:lpstr>
      <vt:lpstr>Work Authorization Basics</vt:lpstr>
      <vt:lpstr>Work Authorization Intermediate</vt:lpstr>
      <vt:lpstr>Work Authorization Advanced</vt:lpstr>
      <vt:lpstr>PowerPoint Presentation</vt:lpstr>
      <vt:lpstr>Questions to ask yourself</vt:lpstr>
      <vt:lpstr>Case Studies</vt:lpstr>
      <vt:lpstr>SISS Philosophy </vt:lpstr>
      <vt:lpstr>How Can SISS Help You?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Bonnie Shea</dc:creator>
  <cp:keywords/>
  <dc:description/>
  <cp:lastModifiedBy>Tammy Silver</cp:lastModifiedBy>
  <cp:revision>209</cp:revision>
  <cp:lastPrinted>2019-08-20T00:04:48Z</cp:lastPrinted>
  <dcterms:created xsi:type="dcterms:W3CDTF">2018-08-29T19:11:31Z</dcterms:created>
  <dcterms:modified xsi:type="dcterms:W3CDTF">2019-08-20T00:32:57Z</dcterms:modified>
  <cp:category/>
</cp:coreProperties>
</file>