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515D41B-0941-4E8C-B5FB-6B7A821790FE}">
  <a:tblStyle styleId="{E515D41B-0941-4E8C-B5FB-6B7A821790F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D7CC6C1-26F7-4907-BD9A-A2C7DCD2CFF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(both)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5f9c9fccac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5f9c9fccac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Katie if she finds the picture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5f9c9fccac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5f9c9fccac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Katie if she finds the picture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5f3597b3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5f3597b3c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4d4f09c8c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4d4f09c8c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Laura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4d4f09c8c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4d4f09c8c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Katie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5f9c9fccac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5f9c9fccac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Katie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4d4f09c8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4d4f09c8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Laura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AutoNum type="arabicPeriod"/>
            </a:pPr>
            <a:r>
              <a:rPr lang="en" sz="2000">
                <a:solidFill>
                  <a:schemeClr val="dk2"/>
                </a:solidFill>
              </a:rPr>
              <a:t>What are the projects the student accomplished last year? </a:t>
            </a:r>
            <a:endParaRPr sz="2000">
              <a:solidFill>
                <a:schemeClr val="dk2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AutoNum type="arabicPeriod"/>
            </a:pPr>
            <a:r>
              <a:rPr lang="en" sz="2000">
                <a:solidFill>
                  <a:schemeClr val="dk2"/>
                </a:solidFill>
              </a:rPr>
              <a:t>Describe and explain the student’s level of satisfaction with their research project in the past year. </a:t>
            </a:r>
            <a:endParaRPr sz="2000">
              <a:solidFill>
                <a:schemeClr val="dk2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AutoNum type="arabicPeriod"/>
            </a:pPr>
            <a:r>
              <a:rPr lang="en" sz="2000">
                <a:solidFill>
                  <a:schemeClr val="dk2"/>
                </a:solidFill>
              </a:rPr>
              <a:t>Describe and explain the student’s level of satisfaction with other aspects of their career development in the past year</a:t>
            </a:r>
            <a:endParaRPr sz="2000">
              <a:solidFill>
                <a:schemeClr val="dk2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In future years, they will look at the old IDP and determine if you achieved goals you set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Knowing how the student did last year will help the student plan for the future</a:t>
            </a:r>
            <a:endParaRPr sz="18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4d4f09c8c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4d4f09c8c1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Laura</a:t>
            </a:r>
            <a:endParaRPr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en" sz="2400">
                <a:solidFill>
                  <a:schemeClr val="dk2"/>
                </a:solidFill>
              </a:rPr>
              <a:t>Our students felt unprepared for life after graduate school. </a:t>
            </a:r>
            <a:endParaRPr sz="2400">
              <a:solidFill>
                <a:schemeClr val="dk2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en" sz="2400">
                <a:solidFill>
                  <a:schemeClr val="dk2"/>
                </a:solidFill>
              </a:rPr>
              <a:t>Some students had never talked to their advisors about their career goals!</a:t>
            </a:r>
            <a:endParaRPr sz="2400">
              <a:solidFill>
                <a:schemeClr val="dk2"/>
              </a:solidFill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en" sz="1800">
                <a:solidFill>
                  <a:schemeClr val="dk2"/>
                </a:solidFill>
              </a:rPr>
              <a:t>There is still a stigma around careers that are not academic. </a:t>
            </a:r>
            <a:endParaRPr sz="1800">
              <a:solidFill>
                <a:schemeClr val="dk2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en" sz="2400">
                <a:solidFill>
                  <a:schemeClr val="dk2"/>
                </a:solidFill>
              </a:rPr>
              <a:t>There are lots of opportunities for professional development on campus - but a student must be proactive to find and participate in those. </a:t>
            </a:r>
            <a:endParaRPr sz="24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4d4f09c8c1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4d4f09c8c1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Katie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4d4f09c8c1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4d4f09c8c1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Katie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5f9c9fcde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5f9c9fcde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Laura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 the reasons why IDPs entered the collective graduate group conscious in ~2017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-- 2015 annual graduate group meeting highlighted tensions between students and faculty, students felt they weren’t getting enough help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-- 2017 program review reiterated the same issues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4d611d9c6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4d611d9c6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Laura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4d4f09c8c1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4d4f09c8c1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Katie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50544739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505447395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Laura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5f9c9fccac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5f9c9fccac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Laura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4fbd3fd52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4fbd3fd526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Laura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5f9c9fcca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5f9c9fcca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Katie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5f9c9fccac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5f9c9fccac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Laura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5f9c9fccac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5f9c9fccac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Laura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5f9c9fcde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5f9c9fcde3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5f9c9fcde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5f9c9fcde3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5f9c9fcca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5f9c9fcca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Laura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5f9c9fcde3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5f9c9fcde3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5f9c9fcde3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5f9c9fcde3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Laura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5f9c9fccac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5f9c9fccac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Laura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4d4f09c8c1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4d4f09c8c1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Katie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4d4f09c8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4d4f09c8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Katie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4d4f09c8c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4d4f09c8c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2"/>
                </a:solidFill>
              </a:rPr>
              <a:t>Katie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2"/>
                </a:solidFill>
              </a:rPr>
              <a:t>In a 2005 survey of US postdoctoral scholars, IDPs helped postdocs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2"/>
                </a:solidFill>
              </a:rPr>
              <a:t>●	Able to develop better time management, more efficient resource use, and more focused effort than their peers without an IDP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2"/>
                </a:solidFill>
              </a:rPr>
              <a:t>●	23% more likely to submit papers to peer-reviewed journals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2"/>
                </a:solidFill>
              </a:rPr>
              <a:t>●	Publish first-authored papers at a 30% higher rate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2"/>
                </a:solidFill>
              </a:rPr>
              <a:t>●	Submit grant proposals at a 25% higher rate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2"/>
                </a:solidFill>
              </a:rPr>
              <a:t>●	25% less likely to report that their advisor did not meet their initial expectations	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Submit papers == 23% more likely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First author == 30% higher rate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Submit grants == 25% higher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2"/>
                </a:solidFill>
              </a:rPr>
              <a:t>Advisor expectations == 25% less likely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5f9c9fcca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5f9c9fcca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Both of us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Initial annual meeting where Julin had the idea.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Massive Google search/IDP congomeration → first draft IDP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First round of student testing -- we are the guinea pigs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Revision with mentoring committe/seeking faculty approval + Exec Committee okaying everything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Training students + a few PIs how to use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Grad group wise (non-mandatory) testing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Feedback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FUTURE: mandatory implementation after further revision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1-4: Laura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5-8: Katie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the-scientist.com/careers/addressing-biomedical-sciences-phd-problem-32258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lkklasek@ucdavis.edu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-68580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 Aboard the Mentorship</a:t>
            </a: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1075" y="2256375"/>
            <a:ext cx="4404527" cy="2936351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311700" y="14037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Making and using an Individual Development Plan for graduate education</a:t>
            </a:r>
            <a:endParaRPr/>
          </a:p>
        </p:txBody>
      </p:sp>
      <p:sp>
        <p:nvSpPr>
          <p:cNvPr id="57" name="Google Shape;57;p13"/>
          <p:cNvSpPr txBox="1"/>
          <p:nvPr/>
        </p:nvSpPr>
        <p:spPr>
          <a:xfrm>
            <a:off x="6765600" y="3379800"/>
            <a:ext cx="2296800" cy="12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Our students, growing scientists, who need an IDP. </a:t>
            </a:r>
            <a:endParaRPr sz="1800"/>
          </a:p>
        </p:txBody>
      </p:sp>
      <p:cxnSp>
        <p:nvCxnSpPr>
          <p:cNvPr id="58" name="Google Shape;58;p13"/>
          <p:cNvCxnSpPr/>
          <p:nvPr/>
        </p:nvCxnSpPr>
        <p:spPr>
          <a:xfrm rot="10800000">
            <a:off x="4880975" y="3450050"/>
            <a:ext cx="1927800" cy="2298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-1714500"/>
            <a:ext cx="914399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2"/>
          <p:cNvSpPr txBox="1"/>
          <p:nvPr/>
        </p:nvSpPr>
        <p:spPr>
          <a:xfrm>
            <a:off x="3130250" y="4564375"/>
            <a:ext cx="3144000" cy="43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Part 1 and 2: Where you are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/>
          </a:p>
        </p:txBody>
      </p:sp>
      <p:sp>
        <p:nvSpPr>
          <p:cNvPr id="133" name="Google Shape;133;p22"/>
          <p:cNvSpPr txBox="1"/>
          <p:nvPr/>
        </p:nvSpPr>
        <p:spPr>
          <a:xfrm>
            <a:off x="6979050" y="807775"/>
            <a:ext cx="1971900" cy="71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Part 3: Where you came from</a:t>
            </a:r>
            <a:endParaRPr sz="1800"/>
          </a:p>
        </p:txBody>
      </p:sp>
      <p:cxnSp>
        <p:nvCxnSpPr>
          <p:cNvPr id="134" name="Google Shape;134;p22"/>
          <p:cNvCxnSpPr/>
          <p:nvPr/>
        </p:nvCxnSpPr>
        <p:spPr>
          <a:xfrm>
            <a:off x="8273725" y="1400725"/>
            <a:ext cx="537900" cy="1682400"/>
          </a:xfrm>
          <a:prstGeom prst="straightConnector1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5" name="Google Shape;135;p22"/>
          <p:cNvSpPr txBox="1"/>
          <p:nvPr/>
        </p:nvSpPr>
        <p:spPr>
          <a:xfrm>
            <a:off x="427500" y="1124925"/>
            <a:ext cx="3323400" cy="49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Part 4: Where you’re going</a:t>
            </a:r>
            <a:endParaRPr sz="1800"/>
          </a:p>
        </p:txBody>
      </p:sp>
      <p:cxnSp>
        <p:nvCxnSpPr>
          <p:cNvPr id="136" name="Google Shape;136;p22"/>
          <p:cNvCxnSpPr/>
          <p:nvPr/>
        </p:nvCxnSpPr>
        <p:spPr>
          <a:xfrm rot="10800000">
            <a:off x="344650" y="151800"/>
            <a:ext cx="1282500" cy="1034100"/>
          </a:xfrm>
          <a:prstGeom prst="straightConnector1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-1714500"/>
            <a:ext cx="914399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3"/>
          <p:cNvSpPr txBox="1"/>
          <p:nvPr/>
        </p:nvSpPr>
        <p:spPr>
          <a:xfrm>
            <a:off x="3130250" y="4564375"/>
            <a:ext cx="3144000" cy="43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Part 1 and 2: Where you are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3" name="Google Shape;143;p23"/>
          <p:cNvSpPr txBox="1"/>
          <p:nvPr/>
        </p:nvSpPr>
        <p:spPr>
          <a:xfrm>
            <a:off x="6979050" y="807775"/>
            <a:ext cx="1971900" cy="71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Part 3: Where you came from</a:t>
            </a:r>
            <a:endParaRPr sz="1800"/>
          </a:p>
        </p:txBody>
      </p:sp>
      <p:cxnSp>
        <p:nvCxnSpPr>
          <p:cNvPr id="144" name="Google Shape;144;p23"/>
          <p:cNvCxnSpPr/>
          <p:nvPr/>
        </p:nvCxnSpPr>
        <p:spPr>
          <a:xfrm>
            <a:off x="8273725" y="1400725"/>
            <a:ext cx="537900" cy="1682400"/>
          </a:xfrm>
          <a:prstGeom prst="straightConnector1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5" name="Google Shape;145;p23"/>
          <p:cNvSpPr txBox="1"/>
          <p:nvPr/>
        </p:nvSpPr>
        <p:spPr>
          <a:xfrm>
            <a:off x="427500" y="1124925"/>
            <a:ext cx="3323400" cy="49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Part 4: Where you’re going</a:t>
            </a:r>
            <a:endParaRPr sz="1800"/>
          </a:p>
        </p:txBody>
      </p:sp>
      <p:cxnSp>
        <p:nvCxnSpPr>
          <p:cNvPr id="146" name="Google Shape;146;p23"/>
          <p:cNvCxnSpPr/>
          <p:nvPr/>
        </p:nvCxnSpPr>
        <p:spPr>
          <a:xfrm rot="10800000">
            <a:off x="344650" y="151800"/>
            <a:ext cx="1282500" cy="1034100"/>
          </a:xfrm>
          <a:prstGeom prst="straightConnector1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47" name="Google Shape;14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4800" y="375150"/>
            <a:ext cx="5857574" cy="4393199"/>
          </a:xfrm>
          <a:prstGeom prst="rect">
            <a:avLst/>
          </a:prstGeom>
          <a:noFill/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3825" y="-1152975"/>
            <a:ext cx="4201850" cy="629647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4"/>
          <p:cNvSpPr txBox="1"/>
          <p:nvPr/>
        </p:nvSpPr>
        <p:spPr>
          <a:xfrm rot="1554368">
            <a:off x="3575490" y="4318629"/>
            <a:ext cx="4724900" cy="551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Mentor-SHIP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54" name="Google Shape;154;p24"/>
          <p:cNvSpPr txBox="1"/>
          <p:nvPr/>
        </p:nvSpPr>
        <p:spPr>
          <a:xfrm>
            <a:off x="671600" y="1017725"/>
            <a:ext cx="7446300" cy="7965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Follow along with the document: www.shorturl.at/aimS6</a:t>
            </a:r>
            <a:endParaRPr sz="24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 1: Who are you, and who are your mentors?</a:t>
            </a:r>
            <a:endParaRPr/>
          </a:p>
        </p:txBody>
      </p:sp>
      <p:sp>
        <p:nvSpPr>
          <p:cNvPr id="160" name="Google Shape;160;p25"/>
          <p:cNvSpPr txBox="1"/>
          <p:nvPr/>
        </p:nvSpPr>
        <p:spPr>
          <a:xfrm>
            <a:off x="995300" y="3699000"/>
            <a:ext cx="7446300" cy="7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Follow along with the document: www.shorturl.at/aimS6</a:t>
            </a:r>
            <a:endParaRPr sz="2400"/>
          </a:p>
        </p:txBody>
      </p:sp>
      <p:grpSp>
        <p:nvGrpSpPr>
          <p:cNvPr id="161" name="Google Shape;161;p25"/>
          <p:cNvGrpSpPr/>
          <p:nvPr/>
        </p:nvGrpSpPr>
        <p:grpSpPr>
          <a:xfrm>
            <a:off x="152400" y="1093000"/>
            <a:ext cx="8839200" cy="2068565"/>
            <a:chOff x="152400" y="1093000"/>
            <a:chExt cx="8839200" cy="2068565"/>
          </a:xfrm>
        </p:grpSpPr>
        <p:pic>
          <p:nvPicPr>
            <p:cNvPr id="162" name="Google Shape;162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" y="1170125"/>
              <a:ext cx="8839200" cy="199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3" name="Google Shape;163;p25"/>
            <p:cNvSpPr/>
            <p:nvPr/>
          </p:nvSpPr>
          <p:spPr>
            <a:xfrm>
              <a:off x="882975" y="1093000"/>
              <a:ext cx="1532400" cy="460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Section 2: Self Evaluation and Trainer Evaluation</a:t>
            </a:r>
            <a:endParaRPr/>
          </a:p>
        </p:txBody>
      </p:sp>
      <p:sp>
        <p:nvSpPr>
          <p:cNvPr id="169" name="Google Shape;169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Student rates themself on qualities and knowledge that you should have by the end of graduate school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When completed, the advisor will review it and rate the student using the same evaluation form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Estimate how much time the student spends on certain skills/knowledge so they can better allocate their time next year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% time this year __________% time next year__________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7"/>
          <p:cNvSpPr txBox="1">
            <a:spLocks noGrp="1"/>
          </p:cNvSpPr>
          <p:nvPr>
            <p:ph type="body" idx="1"/>
          </p:nvPr>
        </p:nvSpPr>
        <p:spPr>
          <a:xfrm>
            <a:off x="260075" y="586850"/>
            <a:ext cx="1688400" cy="13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Katie’s self evaluation</a:t>
            </a:r>
            <a:endParaRPr/>
          </a:p>
        </p:txBody>
      </p:sp>
      <p:pic>
        <p:nvPicPr>
          <p:cNvPr id="175" name="Google Shape;175;p27"/>
          <p:cNvPicPr preferRelativeResize="0"/>
          <p:nvPr/>
        </p:nvPicPr>
        <p:blipFill rotWithShape="1">
          <a:blip r:embed="rId3">
            <a:alphaModFix/>
          </a:blip>
          <a:srcRect l="16664" r="32777"/>
          <a:stretch/>
        </p:blipFill>
        <p:spPr>
          <a:xfrm rot="-5400000">
            <a:off x="3999451" y="-1686814"/>
            <a:ext cx="2442327" cy="6440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7"/>
          <p:cNvPicPr preferRelativeResize="0"/>
          <p:nvPr/>
        </p:nvPicPr>
        <p:blipFill rotWithShape="1">
          <a:blip r:embed="rId4">
            <a:alphaModFix/>
          </a:blip>
          <a:srcRect l="19350" r="30982"/>
          <a:stretch/>
        </p:blipFill>
        <p:spPr>
          <a:xfrm rot="-5400000">
            <a:off x="4015213" y="1057337"/>
            <a:ext cx="2217925" cy="5954401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7"/>
          <p:cNvSpPr txBox="1">
            <a:spLocks noGrp="1"/>
          </p:cNvSpPr>
          <p:nvPr>
            <p:ph type="body" idx="1"/>
          </p:nvPr>
        </p:nvSpPr>
        <p:spPr>
          <a:xfrm>
            <a:off x="213800" y="3036038"/>
            <a:ext cx="1688400" cy="13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Katie’s advisor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889348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rgbClr val="A6A6A6"/>
              </a:gs>
            </a:gsLst>
            <a:lin ang="5400012" scaled="0"/>
          </a:gra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Section 3: Looking Back</a:t>
            </a:r>
            <a:endParaRPr sz="2400"/>
          </a:p>
        </p:txBody>
      </p:sp>
      <p:sp>
        <p:nvSpPr>
          <p:cNvPr id="184" name="Google Shape;184;p28"/>
          <p:cNvSpPr/>
          <p:nvPr/>
        </p:nvSpPr>
        <p:spPr>
          <a:xfrm>
            <a:off x="407824" y="3158665"/>
            <a:ext cx="2187900" cy="2541000"/>
          </a:xfrm>
          <a:prstGeom prst="star6">
            <a:avLst>
              <a:gd name="adj" fmla="val 28868"/>
              <a:gd name="hf" fmla="val 115470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conferences</a:t>
            </a:r>
            <a:endParaRPr/>
          </a:p>
        </p:txBody>
      </p:sp>
      <p:sp>
        <p:nvSpPr>
          <p:cNvPr id="185" name="Google Shape;185;p28"/>
          <p:cNvSpPr/>
          <p:nvPr/>
        </p:nvSpPr>
        <p:spPr>
          <a:xfrm>
            <a:off x="4887119" y="2878582"/>
            <a:ext cx="2187900" cy="2541000"/>
          </a:xfrm>
          <a:prstGeom prst="star6">
            <a:avLst>
              <a:gd name="adj" fmla="val 28868"/>
              <a:gd name="hf" fmla="val 115470"/>
            </a:avLst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outreach</a:t>
            </a:r>
            <a:endParaRPr/>
          </a:p>
        </p:txBody>
      </p:sp>
      <p:sp>
        <p:nvSpPr>
          <p:cNvPr id="186" name="Google Shape;186;p28"/>
          <p:cNvSpPr/>
          <p:nvPr/>
        </p:nvSpPr>
        <p:spPr>
          <a:xfrm>
            <a:off x="1803849" y="1106269"/>
            <a:ext cx="2187900" cy="2541000"/>
          </a:xfrm>
          <a:prstGeom prst="star6">
            <a:avLst>
              <a:gd name="adj" fmla="val 28868"/>
              <a:gd name="hf" fmla="val 11547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technique learned</a:t>
            </a:r>
            <a:endParaRPr/>
          </a:p>
        </p:txBody>
      </p:sp>
      <p:sp>
        <p:nvSpPr>
          <p:cNvPr id="187" name="Google Shape;187;p28"/>
          <p:cNvSpPr/>
          <p:nvPr/>
        </p:nvSpPr>
        <p:spPr>
          <a:xfrm>
            <a:off x="4271595" y="522425"/>
            <a:ext cx="2187900" cy="2541000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wrote blog post</a:t>
            </a:r>
            <a:endParaRPr/>
          </a:p>
        </p:txBody>
      </p:sp>
      <p:sp>
        <p:nvSpPr>
          <p:cNvPr id="188" name="Google Shape;188;p28"/>
          <p:cNvSpPr/>
          <p:nvPr/>
        </p:nvSpPr>
        <p:spPr>
          <a:xfrm>
            <a:off x="6644391" y="1433978"/>
            <a:ext cx="2187900" cy="2541000"/>
          </a:xfrm>
          <a:prstGeom prst="star6">
            <a:avLst>
              <a:gd name="adj" fmla="val 28868"/>
              <a:gd name="hf" fmla="val 115470"/>
            </a:avLst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troubleshooting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Section 4: Looking really forward </a:t>
            </a:r>
            <a:endParaRPr/>
          </a:p>
        </p:txBody>
      </p:sp>
      <p:pic>
        <p:nvPicPr>
          <p:cNvPr id="194" name="Google Shape;19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225" y="1486375"/>
            <a:ext cx="3102525" cy="289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9"/>
          <p:cNvSpPr txBox="1">
            <a:spLocks noGrp="1"/>
          </p:cNvSpPr>
          <p:nvPr>
            <p:ph type="body" idx="1"/>
          </p:nvPr>
        </p:nvSpPr>
        <p:spPr>
          <a:xfrm>
            <a:off x="4010000" y="1152475"/>
            <a:ext cx="482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Diverse career paths after PhD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Finding resources requires proactive approach</a:t>
            </a:r>
            <a:endParaRPr/>
          </a:p>
        </p:txBody>
      </p:sp>
      <p:sp>
        <p:nvSpPr>
          <p:cNvPr id="196" name="Google Shape;196;p29"/>
          <p:cNvSpPr txBox="1"/>
          <p:nvPr/>
        </p:nvSpPr>
        <p:spPr>
          <a:xfrm>
            <a:off x="139025" y="4737150"/>
            <a:ext cx="7464000" cy="7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Graph taken from: </a:t>
            </a:r>
            <a:r>
              <a:rPr lang="en" sz="1100" u="sng">
                <a:solidFill>
                  <a:schemeClr val="hlink"/>
                </a:solidFill>
                <a:hlinkClick r:id="rId4"/>
              </a:rPr>
              <a:t>https://www.the-scientist.com/careers/addressing-biomedical-sciences-phd-problem-32258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Section 5: Goal planning (looking forward) </a:t>
            </a:r>
            <a:endParaRPr/>
          </a:p>
        </p:txBody>
      </p:sp>
      <p:graphicFrame>
        <p:nvGraphicFramePr>
          <p:cNvPr id="202" name="Google Shape;202;p30"/>
          <p:cNvGraphicFramePr/>
          <p:nvPr/>
        </p:nvGraphicFramePr>
        <p:xfrm>
          <a:off x="218050" y="3277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{E515D41B-0941-4E8C-B5FB-6B7A821790FE}</a:tableStyleId>
              </a:tblPr>
              <a:tblGrid>
                <a:gridCol w="163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4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6225">
                <a:tc gridSpan="5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Research Project</a:t>
                      </a:r>
                      <a:endParaRPr sz="1200" b="1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Goals</a:t>
                      </a:r>
                      <a:endParaRPr sz="1200" b="1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Objectives</a:t>
                      </a:r>
                      <a:endParaRPr sz="1200" b="1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Actions and Strategies</a:t>
                      </a:r>
                      <a:endParaRPr sz="1200" b="1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Timeline</a:t>
                      </a:r>
                      <a:endParaRPr sz="1200" b="1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Outcomes</a:t>
                      </a:r>
                      <a:endParaRPr sz="1200" b="1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(scientific question)</a:t>
                      </a:r>
                      <a:endParaRPr sz="800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(what skills need to be learned or developed)</a:t>
                      </a:r>
                      <a:endParaRPr sz="800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(experimental approach)</a:t>
                      </a:r>
                      <a:endParaRPr sz="800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(anticipated start and end times)</a:t>
                      </a:r>
                      <a:endParaRPr sz="800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(how you will know you have reached your goal)</a:t>
                      </a:r>
                      <a:endParaRPr sz="800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03" name="Google Shape;20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7169" y="1065400"/>
            <a:ext cx="2950356" cy="216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Make your goals SMART</a:t>
            </a:r>
            <a:endParaRPr/>
          </a:p>
        </p:txBody>
      </p:sp>
      <p:sp>
        <p:nvSpPr>
          <p:cNvPr id="209" name="Google Shape;209;p31"/>
          <p:cNvSpPr txBox="1">
            <a:spLocks noGrp="1"/>
          </p:cNvSpPr>
          <p:nvPr>
            <p:ph type="body" idx="1"/>
          </p:nvPr>
        </p:nvSpPr>
        <p:spPr>
          <a:xfrm>
            <a:off x="377325" y="1629000"/>
            <a:ext cx="8520600" cy="32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Specific</a:t>
            </a:r>
            <a:endParaRPr sz="240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Measurable</a:t>
            </a:r>
            <a:endParaRPr sz="240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Attainable</a:t>
            </a:r>
            <a:endParaRPr sz="240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Relevant</a:t>
            </a:r>
            <a:endParaRPr sz="240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/>
              <a:t>Time-bound</a:t>
            </a:r>
            <a:endParaRPr sz="2400"/>
          </a:p>
        </p:txBody>
      </p:sp>
      <p:graphicFrame>
        <p:nvGraphicFramePr>
          <p:cNvPr id="210" name="Google Shape;210;p31"/>
          <p:cNvGraphicFramePr/>
          <p:nvPr/>
        </p:nvGraphicFramePr>
        <p:xfrm>
          <a:off x="3073050" y="15107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{6D7CC6C1-26F7-4907-BD9A-A2C7DCD2CFFF}</a:tableStyleId>
              </a:tblPr>
              <a:tblGrid>
                <a:gridCol w="2860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0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7725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Example: I want to learn about my career options! </a:t>
                      </a:r>
                      <a:endParaRPr/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77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Not SMART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SMART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7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 will learn about my career options. 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 will learn about careers in agricultural biotechnology by conducting informational interviews with 3 professionals by the end of September. 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11" name="Google Shape;21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8363" y="226400"/>
            <a:ext cx="1510774" cy="1208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66750"/>
            <a:ext cx="9144006" cy="6096021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-3067050" y="-708650"/>
            <a:ext cx="3067200" cy="61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Section 6: Funding</a:t>
            </a:r>
            <a:endParaRPr/>
          </a:p>
        </p:txBody>
      </p:sp>
      <p:sp>
        <p:nvSpPr>
          <p:cNvPr id="217" name="Google Shape;217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required for the UC Davis Plant Biology graduate group.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This should facilitate a discussion with the advisor in regards to fellowships, TA requirements, etc. </a:t>
            </a:r>
            <a:endParaRPr/>
          </a:p>
        </p:txBody>
      </p:sp>
      <p:pic>
        <p:nvPicPr>
          <p:cNvPr id="218" name="Google Shape;21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9125" y="2332822"/>
            <a:ext cx="3737525" cy="244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Section 7: Meeting</a:t>
            </a:r>
            <a:endParaRPr/>
          </a:p>
        </p:txBody>
      </p:sp>
      <p:sp>
        <p:nvSpPr>
          <p:cNvPr id="224" name="Google Shape;224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818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An IDP doesn’t cure a bad advisor-advisee relationship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It can help facilitate important discussions that aren’t happening otherwise. 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/>
          </a:p>
        </p:txBody>
      </p:sp>
      <p:pic>
        <p:nvPicPr>
          <p:cNvPr id="225" name="Google Shape;22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2417" y="882370"/>
            <a:ext cx="3909709" cy="395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“But the faculty will think this is extra paperwork…”</a:t>
            </a:r>
            <a:endParaRPr/>
          </a:p>
        </p:txBody>
      </p:sp>
      <p:sp>
        <p:nvSpPr>
          <p:cNvPr id="231" name="Google Shape;231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We tell our students to respond with….</a:t>
            </a:r>
            <a:endParaRPr sz="2400"/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I would really like your advice on...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This document is really helping me plan experiments.  Can I get your insight?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This is soon to be a requirement.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This is useful for writing the training section of grants. </a:t>
            </a:r>
            <a:endParaRPr sz="240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 b="1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Does an IDP really help students?</a:t>
            </a:r>
            <a:endParaRPr/>
          </a:p>
        </p:txBody>
      </p:sp>
      <p:sp>
        <p:nvSpPr>
          <p:cNvPr id="237" name="Google Shape;237;p35"/>
          <p:cNvSpPr txBox="1">
            <a:spLocks noGrp="1"/>
          </p:cNvSpPr>
          <p:nvPr>
            <p:ph type="body" idx="1"/>
          </p:nvPr>
        </p:nvSpPr>
        <p:spPr>
          <a:xfrm>
            <a:off x="6354375" y="1152475"/>
            <a:ext cx="2721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Vanderford et al (2018)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Surveyed ~650 graduate students</a:t>
            </a:r>
            <a:endParaRPr/>
          </a:p>
        </p:txBody>
      </p:sp>
      <p:pic>
        <p:nvPicPr>
          <p:cNvPr id="238" name="Google Shape;238;p35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6102276" cy="377325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5"/>
          <p:cNvSpPr txBox="1"/>
          <p:nvPr/>
        </p:nvSpPr>
        <p:spPr>
          <a:xfrm>
            <a:off x="2035975" y="2574325"/>
            <a:ext cx="1050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66.7%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40" name="Google Shape;240;p35"/>
          <p:cNvSpPr txBox="1"/>
          <p:nvPr/>
        </p:nvSpPr>
        <p:spPr>
          <a:xfrm>
            <a:off x="2035975" y="3243500"/>
            <a:ext cx="1050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34.9%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" y="390463"/>
            <a:ext cx="9067800" cy="463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9775" y="3975150"/>
            <a:ext cx="975434" cy="292625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6"/>
          <p:cNvSpPr/>
          <p:nvPr/>
        </p:nvSpPr>
        <p:spPr>
          <a:xfrm>
            <a:off x="3219600" y="1386375"/>
            <a:ext cx="2432400" cy="15387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6"/>
          <p:cNvSpPr/>
          <p:nvPr/>
        </p:nvSpPr>
        <p:spPr>
          <a:xfrm>
            <a:off x="2797775" y="3934150"/>
            <a:ext cx="3527100" cy="10950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6"/>
          <p:cNvSpPr txBox="1"/>
          <p:nvPr/>
        </p:nvSpPr>
        <p:spPr>
          <a:xfrm>
            <a:off x="126825" y="134725"/>
            <a:ext cx="5216100" cy="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Graduate Advising in PBGG</a:t>
            </a:r>
            <a:endParaRPr sz="24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Feedback from first IDP - 18 students </a:t>
            </a:r>
            <a:endParaRPr/>
          </a:p>
        </p:txBody>
      </p:sp>
      <p:sp>
        <p:nvSpPr>
          <p:cNvPr id="255" name="Google Shape;255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“I think it started really good conversations and was a good platform to do it.”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“I liked that it made me really address what I wanted and what areas I need to improve.”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“Nice to be forced to think about concrete goals and timelines; difficult but that also means this form is useful bc it's something I may not have done otherwise.”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To improve: Redundancy in the form, clarification in some instructions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Conclusions</a:t>
            </a:r>
            <a:endParaRPr/>
          </a:p>
        </p:txBody>
      </p:sp>
      <p:sp>
        <p:nvSpPr>
          <p:cNvPr id="261" name="Google Shape;261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b="1"/>
              <a:t>IDPs are a tool to help students: </a:t>
            </a:r>
            <a:endParaRPr sz="2400" b="1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Have difficult conversations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Clarify expectations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Reflect on the past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Plan for the future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Graduate! </a:t>
            </a:r>
            <a:endParaRPr sz="2400"/>
          </a:p>
        </p:txBody>
      </p:sp>
      <p:pic>
        <p:nvPicPr>
          <p:cNvPr id="262" name="Google Shape;26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2978" y="576213"/>
            <a:ext cx="3678422" cy="399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9"/>
          <p:cNvSpPr txBox="1">
            <a:spLocks noGrp="1"/>
          </p:cNvSpPr>
          <p:nvPr>
            <p:ph type="title"/>
          </p:nvPr>
        </p:nvSpPr>
        <p:spPr>
          <a:xfrm>
            <a:off x="311700" y="211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Acknowledgements </a:t>
            </a:r>
            <a:endParaRPr/>
          </a:p>
        </p:txBody>
      </p:sp>
      <p:sp>
        <p:nvSpPr>
          <p:cNvPr id="268" name="Google Shape;268;p39"/>
          <p:cNvSpPr txBox="1">
            <a:spLocks noGrp="1"/>
          </p:cNvSpPr>
          <p:nvPr>
            <p:ph type="body" idx="1"/>
          </p:nvPr>
        </p:nvSpPr>
        <p:spPr>
          <a:xfrm>
            <a:off x="311700" y="796200"/>
            <a:ext cx="8520600" cy="35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The Plant Biology Graduate Group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Lori Bergum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Julin Maloof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Georgia Drakakaki &amp; the mentoring committee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Dan Kliebenstein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Leonardo Jo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ALL our peers!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Laura Klasek: </a:t>
            </a:r>
            <a:r>
              <a:rPr lang="en" u="sng">
                <a:solidFill>
                  <a:schemeClr val="hlink"/>
                </a:solidFill>
                <a:hlinkClick r:id="rId3"/>
              </a:rPr>
              <a:t>lkklasek@ucdavis.edu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Katie Murphy: kmmurphy@ucdavis.edu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69" name="Google Shape;269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5100" y="-297375"/>
            <a:ext cx="3630875" cy="5440875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9"/>
          <p:cNvSpPr/>
          <p:nvPr/>
        </p:nvSpPr>
        <p:spPr>
          <a:xfrm>
            <a:off x="6879550" y="1676038"/>
            <a:ext cx="861300" cy="116490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39"/>
          <p:cNvSpPr txBox="1"/>
          <p:nvPr/>
        </p:nvSpPr>
        <p:spPr>
          <a:xfrm>
            <a:off x="6912675" y="1905738"/>
            <a:ext cx="983700" cy="9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aboard!!</a:t>
            </a:r>
            <a:endParaRPr/>
          </a:p>
        </p:txBody>
      </p:sp>
      <p:sp>
        <p:nvSpPr>
          <p:cNvPr id="272" name="Google Shape;272;p39"/>
          <p:cNvSpPr txBox="1"/>
          <p:nvPr/>
        </p:nvSpPr>
        <p:spPr>
          <a:xfrm rot="1554368">
            <a:off x="6389215" y="4399079"/>
            <a:ext cx="4724900" cy="551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Mentor-SHIP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from Leonardo’s survey that might be useful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84" name="Google Shape;28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3" y="-376225"/>
            <a:ext cx="9301178" cy="6200775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1756100" y="1422250"/>
            <a:ext cx="6036600" cy="126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What are the expectations of a PhD graduate? </a:t>
            </a:r>
            <a:endParaRPr sz="36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91" name="Google Shape;29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938" y="0"/>
            <a:ext cx="860213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UC Davis Student Progress Assessment</a:t>
            </a:r>
            <a:endParaRPr/>
          </a:p>
        </p:txBody>
      </p:sp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1825748" cy="3820974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>
            <a:off x="2325300" y="1152475"/>
            <a:ext cx="6507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Implemented in Spring 2018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Does discuss accomplishments and goals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Sent to Graduate Studies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3825" y="-1152975"/>
            <a:ext cx="4201850" cy="629647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8"/>
          <p:cNvSpPr/>
          <p:nvPr/>
        </p:nvSpPr>
        <p:spPr>
          <a:xfrm>
            <a:off x="3862750" y="1451175"/>
            <a:ext cx="861300" cy="116490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8"/>
          <p:cNvSpPr txBox="1"/>
          <p:nvPr/>
        </p:nvSpPr>
        <p:spPr>
          <a:xfrm>
            <a:off x="3895875" y="1680875"/>
            <a:ext cx="983700" cy="9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 thought you were steering! </a:t>
            </a:r>
            <a:endParaRPr sz="1200"/>
          </a:p>
        </p:txBody>
      </p:sp>
      <p:sp>
        <p:nvSpPr>
          <p:cNvPr id="91" name="Google Shape;91;p18"/>
          <p:cNvSpPr/>
          <p:nvPr/>
        </p:nvSpPr>
        <p:spPr>
          <a:xfrm>
            <a:off x="5254725" y="1692075"/>
            <a:ext cx="861300" cy="116490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8"/>
          <p:cNvSpPr txBox="1"/>
          <p:nvPr/>
        </p:nvSpPr>
        <p:spPr>
          <a:xfrm>
            <a:off x="5287850" y="1921775"/>
            <a:ext cx="1041000" cy="9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 thought you were steering! </a:t>
            </a:r>
            <a:endParaRPr sz="1200"/>
          </a:p>
        </p:txBody>
      </p:sp>
      <p:sp>
        <p:nvSpPr>
          <p:cNvPr id="93" name="Google Shape;93;p18"/>
          <p:cNvSpPr txBox="1"/>
          <p:nvPr/>
        </p:nvSpPr>
        <p:spPr>
          <a:xfrm rot="1554368">
            <a:off x="3575490" y="4318629"/>
            <a:ext cx="4724900" cy="551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Mentor-SHIP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solution: An individual development plan (IDP)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an IDP?</a:t>
            </a:r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053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Career development tool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Evaluate current strengths and weaknesses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Set goals based on the evaluation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Make a plan to achieve those goals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Personal reflection and a conversation with the trainer</a:t>
            </a:r>
            <a:endParaRPr sz="20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000"/>
          </a:p>
        </p:txBody>
      </p:sp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0025" y="220125"/>
            <a:ext cx="3810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9"/>
          <p:cNvSpPr txBox="1"/>
          <p:nvPr/>
        </p:nvSpPr>
        <p:spPr>
          <a:xfrm>
            <a:off x="-1390650" y="3695700"/>
            <a:ext cx="16191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IDP Benefits</a:t>
            </a:r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In a 2005 survey of US postdoctoral scholars, IDPs helped postdocs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●	Manage time and resources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●	Submit first-authored papers to peer-reviewed journals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●	Submit grant proposals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●	Cultivate a productive relationship with advisor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we made an IDP</a:t>
            </a:r>
            <a:endParaRPr/>
          </a:p>
        </p:txBody>
      </p:sp>
      <p:pic>
        <p:nvPicPr>
          <p:cNvPr id="114" name="Google Shape;11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375" y="2084300"/>
            <a:ext cx="8370875" cy="160537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1"/>
          <p:cNvSpPr txBox="1"/>
          <p:nvPr/>
        </p:nvSpPr>
        <p:spPr>
          <a:xfrm>
            <a:off x="5859400" y="1344200"/>
            <a:ext cx="12225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Spring 2019</a:t>
            </a:r>
            <a:endParaRPr sz="1800"/>
          </a:p>
        </p:txBody>
      </p:sp>
      <p:sp>
        <p:nvSpPr>
          <p:cNvPr id="116" name="Google Shape;116;p21"/>
          <p:cNvSpPr txBox="1"/>
          <p:nvPr/>
        </p:nvSpPr>
        <p:spPr>
          <a:xfrm>
            <a:off x="3265100" y="1344200"/>
            <a:ext cx="12225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Spring 2018</a:t>
            </a:r>
            <a:endParaRPr sz="1800"/>
          </a:p>
        </p:txBody>
      </p:sp>
      <p:sp>
        <p:nvSpPr>
          <p:cNvPr id="117" name="Google Shape;117;p21"/>
          <p:cNvSpPr txBox="1"/>
          <p:nvPr/>
        </p:nvSpPr>
        <p:spPr>
          <a:xfrm>
            <a:off x="7443600" y="1344200"/>
            <a:ext cx="12225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Future</a:t>
            </a:r>
            <a:endParaRPr sz="1800"/>
          </a:p>
        </p:txBody>
      </p:sp>
      <p:sp>
        <p:nvSpPr>
          <p:cNvPr id="118" name="Google Shape;118;p21"/>
          <p:cNvSpPr txBox="1"/>
          <p:nvPr/>
        </p:nvSpPr>
        <p:spPr>
          <a:xfrm>
            <a:off x="7511525" y="3689675"/>
            <a:ext cx="14421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Revision</a:t>
            </a:r>
            <a:endParaRPr sz="1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Mandatory requirement</a:t>
            </a:r>
            <a:endParaRPr sz="1800"/>
          </a:p>
        </p:txBody>
      </p:sp>
      <p:sp>
        <p:nvSpPr>
          <p:cNvPr id="119" name="Google Shape;119;p21"/>
          <p:cNvSpPr txBox="1"/>
          <p:nvPr/>
        </p:nvSpPr>
        <p:spPr>
          <a:xfrm>
            <a:off x="6118375" y="3816950"/>
            <a:ext cx="12225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18 students</a:t>
            </a:r>
            <a:endParaRPr sz="1800"/>
          </a:p>
        </p:txBody>
      </p:sp>
      <p:sp>
        <p:nvSpPr>
          <p:cNvPr id="120" name="Google Shape;120;p21"/>
          <p:cNvSpPr txBox="1"/>
          <p:nvPr/>
        </p:nvSpPr>
        <p:spPr>
          <a:xfrm>
            <a:off x="4597400" y="1344200"/>
            <a:ext cx="12225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Winter 2019</a:t>
            </a:r>
            <a:endParaRPr sz="1800"/>
          </a:p>
        </p:txBody>
      </p:sp>
      <p:sp>
        <p:nvSpPr>
          <p:cNvPr id="121" name="Google Shape;121;p21"/>
          <p:cNvSpPr txBox="1"/>
          <p:nvPr/>
        </p:nvSpPr>
        <p:spPr>
          <a:xfrm>
            <a:off x="4676275" y="3816950"/>
            <a:ext cx="14421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Revision w/ Mentoring Committee</a:t>
            </a:r>
            <a:endParaRPr sz="1800"/>
          </a:p>
        </p:txBody>
      </p:sp>
      <p:sp>
        <p:nvSpPr>
          <p:cNvPr id="122" name="Google Shape;122;p21"/>
          <p:cNvSpPr txBox="1"/>
          <p:nvPr/>
        </p:nvSpPr>
        <p:spPr>
          <a:xfrm>
            <a:off x="3155300" y="3993175"/>
            <a:ext cx="14421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First test (us!)</a:t>
            </a:r>
            <a:endParaRPr sz="1800"/>
          </a:p>
        </p:txBody>
      </p:sp>
      <p:sp>
        <p:nvSpPr>
          <p:cNvPr id="123" name="Google Shape;123;p21"/>
          <p:cNvSpPr txBox="1"/>
          <p:nvPr/>
        </p:nvSpPr>
        <p:spPr>
          <a:xfrm>
            <a:off x="1751200" y="1344200"/>
            <a:ext cx="12225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Spring 2017</a:t>
            </a:r>
            <a:endParaRPr sz="1800"/>
          </a:p>
        </p:txBody>
      </p:sp>
      <p:sp>
        <p:nvSpPr>
          <p:cNvPr id="124" name="Google Shape;124;p21"/>
          <p:cNvSpPr txBox="1"/>
          <p:nvPr/>
        </p:nvSpPr>
        <p:spPr>
          <a:xfrm>
            <a:off x="1765425" y="3993175"/>
            <a:ext cx="12225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Research and writing</a:t>
            </a:r>
            <a:endParaRPr sz="1800"/>
          </a:p>
        </p:txBody>
      </p:sp>
      <p:sp>
        <p:nvSpPr>
          <p:cNvPr id="125" name="Google Shape;125;p21"/>
          <p:cNvSpPr txBox="1"/>
          <p:nvPr/>
        </p:nvSpPr>
        <p:spPr>
          <a:xfrm>
            <a:off x="311700" y="3993175"/>
            <a:ext cx="12225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Decision to make an IDP</a:t>
            </a:r>
            <a:endParaRPr sz="1800"/>
          </a:p>
        </p:txBody>
      </p:sp>
      <p:sp>
        <p:nvSpPr>
          <p:cNvPr id="126" name="Google Shape;126;p21"/>
          <p:cNvSpPr txBox="1"/>
          <p:nvPr/>
        </p:nvSpPr>
        <p:spPr>
          <a:xfrm>
            <a:off x="237300" y="1344200"/>
            <a:ext cx="12225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Spring 2016</a:t>
            </a:r>
            <a:endParaRPr sz="1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1053</Words>
  <Application>Microsoft Office PowerPoint</Application>
  <PresentationFormat>On-screen Show (16:9)</PresentationFormat>
  <Paragraphs>196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Arial</vt:lpstr>
      <vt:lpstr>Simple Light</vt:lpstr>
      <vt:lpstr>All Aboard the Mentorship</vt:lpstr>
      <vt:lpstr>PowerPoint Presentation</vt:lpstr>
      <vt:lpstr>PowerPoint Presentation</vt:lpstr>
      <vt:lpstr>PowerPoint Presentation</vt:lpstr>
      <vt:lpstr>UC Davis Student Progress Assessment</vt:lpstr>
      <vt:lpstr>Our solution: An individual development plan (IDP)</vt:lpstr>
      <vt:lpstr>What is an IDP?</vt:lpstr>
      <vt:lpstr>IDP Benefits</vt:lpstr>
      <vt:lpstr>How we made an IDP</vt:lpstr>
      <vt:lpstr>PowerPoint Presentation</vt:lpstr>
      <vt:lpstr>PowerPoint Presentation</vt:lpstr>
      <vt:lpstr>PowerPoint Presentation</vt:lpstr>
      <vt:lpstr>Part 1: Who are you, and who are your mentors?</vt:lpstr>
      <vt:lpstr>Section 2: Self Evaluation and Trainer Evaluation</vt:lpstr>
      <vt:lpstr>PowerPoint Presentation</vt:lpstr>
      <vt:lpstr>Section 3: Looking Back</vt:lpstr>
      <vt:lpstr>Section 4: Looking really forward </vt:lpstr>
      <vt:lpstr>Section 5: Goal planning (looking forward) </vt:lpstr>
      <vt:lpstr>Make your goals SMART</vt:lpstr>
      <vt:lpstr>Section 6: Funding</vt:lpstr>
      <vt:lpstr>Section 7: Meeting</vt:lpstr>
      <vt:lpstr>“But the faculty will think this is extra paperwork…”</vt:lpstr>
      <vt:lpstr>Does an IDP really help students?</vt:lpstr>
      <vt:lpstr>PowerPoint Presentation</vt:lpstr>
      <vt:lpstr>Feedback from first IDP - 18 students </vt:lpstr>
      <vt:lpstr>Conclusions</vt:lpstr>
      <vt:lpstr>Acknowledgements </vt:lpstr>
      <vt:lpstr>More from Leonardo’s survey that might be useful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 Aboard the Mentorship</dc:title>
  <dc:creator>Wallace E Woods</dc:creator>
  <cp:lastModifiedBy>Wallace E Woods</cp:lastModifiedBy>
  <cp:revision>1</cp:revision>
  <dcterms:modified xsi:type="dcterms:W3CDTF">2019-08-26T23:08:31Z</dcterms:modified>
</cp:coreProperties>
</file>