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78" r:id="rId15"/>
    <p:sldId id="277" r:id="rId16"/>
    <p:sldId id="284" r:id="rId17"/>
    <p:sldId id="270" r:id="rId18"/>
    <p:sldId id="269" r:id="rId19"/>
    <p:sldId id="281" r:id="rId20"/>
    <p:sldId id="282" r:id="rId21"/>
    <p:sldId id="280" r:id="rId22"/>
    <p:sldId id="285" r:id="rId23"/>
    <p:sldId id="275" r:id="rId24"/>
  </p:sldIdLst>
  <p:sldSz cx="18288000" cy="10287000"/>
  <p:notesSz cx="6858000" cy="9144000"/>
  <p:embeddedFontLst>
    <p:embeddedFont>
      <p:font typeface="Poppins Bold" panose="020B0604020202020204" charset="0"/>
      <p:regular r:id="rId26"/>
      <p:bold r:id="rId27"/>
    </p:embeddedFont>
    <p:embeddedFont>
      <p:font typeface="Poppins Medium" panose="020B060402020202020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Poppins Light" panose="020B0604020202020204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4" autoAdjust="0"/>
    <p:restoredTop sz="94674" autoAdjust="0"/>
  </p:normalViewPr>
  <p:slideViewPr>
    <p:cSldViewPr>
      <p:cViewPr varScale="1">
        <p:scale>
          <a:sx n="72" d="100"/>
          <a:sy n="72" d="100"/>
        </p:scale>
        <p:origin x="8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8D70D2C-4489-4DC5-ABEA-5094082A92AD}"/>
    <pc:docChg chg="modSld">
      <pc:chgData name="" userId="" providerId="" clId="Web-{48D70D2C-4489-4DC5-ABEA-5094082A92AD}" dt="2019-08-15T17:01:39.954" v="27" actId="20577"/>
      <pc:docMkLst>
        <pc:docMk/>
      </pc:docMkLst>
      <pc:sldChg chg="modSp">
        <pc:chgData name="" userId="" providerId="" clId="Web-{48D70D2C-4489-4DC5-ABEA-5094082A92AD}" dt="2019-08-15T17:01:39.954" v="26" actId="20577"/>
        <pc:sldMkLst>
          <pc:docMk/>
          <pc:sldMk cId="0" sldId="270"/>
        </pc:sldMkLst>
        <pc:spChg chg="mod">
          <ac:chgData name="" userId="" providerId="" clId="Web-{48D70D2C-4489-4DC5-ABEA-5094082A92AD}" dt="2019-08-15T17:01:39.954" v="26" actId="20577"/>
          <ac:spMkLst>
            <pc:docMk/>
            <pc:sldMk cId="0" sldId="270"/>
            <ac:spMk id="10" creationId="{00000000-0000-0000-0000-000000000000}"/>
          </ac:spMkLst>
        </pc:spChg>
      </pc:sldChg>
      <pc:sldChg chg="modSp">
        <pc:chgData name="" userId="" providerId="" clId="Web-{48D70D2C-4489-4DC5-ABEA-5094082A92AD}" dt="2019-08-15T16:59:33.704" v="17" actId="20577"/>
        <pc:sldMkLst>
          <pc:docMk/>
          <pc:sldMk cId="1907700313" sldId="279"/>
        </pc:sldMkLst>
        <pc:spChg chg="mod">
          <ac:chgData name="" userId="" providerId="" clId="Web-{48D70D2C-4489-4DC5-ABEA-5094082A92AD}" dt="2019-08-15T16:59:33.704" v="17" actId="20577"/>
          <ac:spMkLst>
            <pc:docMk/>
            <pc:sldMk cId="1907700313" sldId="27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8D95-4E60-8942-A071-C00605FE852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6BBC9-65EC-1145-8F5E-7D3CB94D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7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 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BBC9-65EC-1145-8F5E-7D3CB94DB2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40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 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BBC9-65EC-1145-8F5E-7D3CB94DB2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03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 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BBC9-65EC-1145-8F5E-7D3CB94DB2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40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 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BBC9-65EC-1145-8F5E-7D3CB94DB2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92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 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BBC9-65EC-1145-8F5E-7D3CB94DB2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54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 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BBC9-65EC-1145-8F5E-7D3CB94DB2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79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 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BBC9-65EC-1145-8F5E-7D3CB94DB2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32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BBC9-65EC-1145-8F5E-7D3CB94DB2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31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BBC9-65EC-1145-8F5E-7D3CB94DB2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88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BBC9-65EC-1145-8F5E-7D3CB94DB2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5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 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BBC9-65EC-1145-8F5E-7D3CB94DB2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5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 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BBC9-65EC-1145-8F5E-7D3CB94DB2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47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 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BBC9-65EC-1145-8F5E-7D3CB94DB2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15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 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BBC9-65EC-1145-8F5E-7D3CB94DB2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32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 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BBC9-65EC-1145-8F5E-7D3CB94DB2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30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BBC9-65EC-1145-8F5E-7D3CB94DB21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3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 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BBC9-65EC-1145-8F5E-7D3CB94DB2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42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BBC9-65EC-1145-8F5E-7D3CB94DB2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5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 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BBC9-65EC-1145-8F5E-7D3CB94DB2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12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BBC9-65EC-1145-8F5E-7D3CB94DB2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77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BBC9-65EC-1145-8F5E-7D3CB94DB2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48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Nancy</a:t>
            </a:r>
          </a:p>
          <a:p>
            <a:r>
              <a:rPr lang="en-US" dirty="0"/>
              <a:t>2014-15 – ATPD created; spent the year creating the structure of AAMP</a:t>
            </a:r>
          </a:p>
          <a:p>
            <a:r>
              <a:rPr lang="en-US" dirty="0"/>
              <a:t>2015-16 – 1</a:t>
            </a:r>
            <a:r>
              <a:rPr lang="en-US" baseline="30000" dirty="0"/>
              <a:t>st</a:t>
            </a:r>
            <a:r>
              <a:rPr lang="en-US" dirty="0"/>
              <a:t> cohort; only one large group meeting – group requested more</a:t>
            </a:r>
          </a:p>
          <a:p>
            <a:r>
              <a:rPr lang="en-US" dirty="0"/>
              <a:t>2016-17 – quarterly events</a:t>
            </a:r>
          </a:p>
          <a:p>
            <a:r>
              <a:rPr lang="en-US" dirty="0"/>
              <a:t>2017-19 – social events each quarter</a:t>
            </a:r>
          </a:p>
          <a:p>
            <a:r>
              <a:rPr lang="en-US" dirty="0"/>
              <a:t>2019-20 – adding “Lunch &amp; Learn” events</a:t>
            </a:r>
          </a:p>
          <a:p>
            <a:r>
              <a:rPr lang="en-US" dirty="0"/>
              <a:t>Always looking for ways to keep alums connected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BBC9-65EC-1145-8F5E-7D3CB94DB2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6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 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6BBC9-65EC-1145-8F5E-7D3CB94DB2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4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openxmlformats.org/officeDocument/2006/relationships/image" Target="../media/image20.png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4291" y="-2470065"/>
            <a:ext cx="6954012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72457" y="5143500"/>
            <a:ext cx="6954012" cy="8229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90600"/>
            <a:ext cx="7249364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200" b="1" i="0" spc="160">
                <a:solidFill>
                  <a:srgbClr val="FBF4FD"/>
                </a:solidFill>
                <a:latin typeface="Poppins Medium"/>
              </a:rPr>
              <a:t>University of California, Davis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57646" y="3629025"/>
            <a:ext cx="13067538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0000" b="1" spc="-100" dirty="0">
                <a:solidFill>
                  <a:srgbClr val="FBF4FD"/>
                </a:solidFill>
                <a:latin typeface="Poppins Bold"/>
              </a:rPr>
              <a:t>Academic Advising Mentoring Program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96395" y="8808085"/>
            <a:ext cx="1046290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800" b="0" i="0" cap="small" spc="392" dirty="0">
                <a:solidFill>
                  <a:srgbClr val="FBF4FD"/>
                </a:solidFill>
                <a:latin typeface="Poppins Light"/>
              </a:rPr>
              <a:t>Prepared by the </a:t>
            </a:r>
            <a:r>
              <a:rPr lang="en-US" sz="2800" b="0" i="0" spc="392" dirty="0">
                <a:solidFill>
                  <a:srgbClr val="FBF4FD"/>
                </a:solidFill>
                <a:latin typeface="Poppins Light"/>
              </a:rPr>
              <a:t>2019 AAMP COMMITTEE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68000"/>
          </a:blip>
          <a:srcRect/>
          <a:stretch>
            <a:fillRect/>
          </a:stretch>
        </p:blipFill>
        <p:spPr>
          <a:xfrm rot="8432611">
            <a:off x="8907686" y="-348975"/>
            <a:ext cx="4801668" cy="5281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alphaModFix amt="68000"/>
          </a:blip>
          <a:srcRect/>
          <a:stretch>
            <a:fillRect/>
          </a:stretch>
        </p:blipFill>
        <p:spPr>
          <a:xfrm rot="-2700000">
            <a:off x="-2188904" y="9752660"/>
            <a:ext cx="4801668" cy="5281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alphaModFix amt="68000"/>
          </a:blip>
          <a:srcRect/>
          <a:stretch>
            <a:fillRect/>
          </a:stretch>
        </p:blipFill>
        <p:spPr>
          <a:xfrm rot="8432611">
            <a:off x="15727714" y="5495443"/>
            <a:ext cx="4801668" cy="528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631074">
            <a:off x="-1371049" y="-4885272"/>
            <a:ext cx="8256110" cy="977054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38838" y="4356987"/>
            <a:ext cx="13601161" cy="2089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8800" b="1" spc="-65" dirty="0">
                <a:solidFill>
                  <a:srgbClr val="5271FF"/>
                </a:solidFill>
                <a:latin typeface="Poppins Bold"/>
              </a:rPr>
              <a:t>Mentor &amp; Mentee Pairing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190549">
            <a:off x="12678227" y="4808088"/>
            <a:ext cx="7378601" cy="87320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700000">
            <a:off x="717630" y="-264092"/>
            <a:ext cx="4801668" cy="5281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700000">
            <a:off x="15280630" y="5977283"/>
            <a:ext cx="4801668" cy="52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0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6000"/>
          </a:blip>
          <a:srcRect/>
          <a:stretch>
            <a:fillRect/>
          </a:stretch>
        </p:blipFill>
        <p:spPr>
          <a:xfrm rot="-518394">
            <a:off x="10275127" y="6172200"/>
            <a:ext cx="6954012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087029">
            <a:off x="-3525608" y="-1281165"/>
            <a:ext cx="12849330" cy="1284933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4208243"/>
            <a:ext cx="7116260" cy="1870515"/>
            <a:chOff x="0" y="0"/>
            <a:chExt cx="9488347" cy="2494019"/>
          </a:xfrm>
        </p:grpSpPr>
        <p:sp>
          <p:nvSpPr>
            <p:cNvPr id="5" name="TextBox 5"/>
            <p:cNvSpPr txBox="1"/>
            <p:nvPr/>
          </p:nvSpPr>
          <p:spPr>
            <a:xfrm>
              <a:off x="0" y="1770119"/>
              <a:ext cx="9488347" cy="723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9481678" cy="1333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00"/>
                </a:lnSpc>
              </a:pPr>
              <a:r>
                <a:rPr lang="en-US" sz="6500" b="1" spc="-65" dirty="0">
                  <a:solidFill>
                    <a:srgbClr val="FFFFFF"/>
                  </a:solidFill>
                  <a:latin typeface="Poppins Bold"/>
                </a:rPr>
                <a:t>Mentor Roles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70000"/>
          </a:blip>
          <a:srcRect/>
          <a:stretch>
            <a:fillRect/>
          </a:stretch>
        </p:blipFill>
        <p:spPr>
          <a:xfrm rot="8485564">
            <a:off x="897905" y="9832758"/>
            <a:ext cx="4801668" cy="52818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668856" y="1491355"/>
            <a:ext cx="443514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b="0" i="0" spc="30" dirty="0">
                <a:solidFill>
                  <a:srgbClr val="5271FF"/>
                </a:solidFill>
                <a:latin typeface="Poppins Light"/>
              </a:rPr>
              <a:t>Support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68856" y="4819650"/>
            <a:ext cx="4435141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b="0" i="0" spc="30" dirty="0">
                <a:solidFill>
                  <a:srgbClr val="FFBD59"/>
                </a:solidFill>
                <a:latin typeface="Poppins Light"/>
              </a:rPr>
              <a:t>Introduction to campus resources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668856" y="7780372"/>
            <a:ext cx="4435141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b="0" i="0" spc="30" dirty="0">
                <a:solidFill>
                  <a:srgbClr val="5271FF"/>
                </a:solidFill>
                <a:latin typeface="Poppins Light"/>
              </a:rPr>
              <a:t>Answer questions, be available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alphaModFix amt="36000"/>
          </a:blip>
          <a:srcRect/>
          <a:stretch>
            <a:fillRect/>
          </a:stretch>
        </p:blipFill>
        <p:spPr>
          <a:xfrm rot="-518394">
            <a:off x="13782294" y="-4102100"/>
            <a:ext cx="6954012" cy="8229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967597" y="526775"/>
            <a:ext cx="2733642" cy="273364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417629" y="4226710"/>
            <a:ext cx="1833579" cy="183357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503559" y="6939454"/>
            <a:ext cx="1835266" cy="21340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36000"/>
          </a:blip>
          <a:srcRect/>
          <a:stretch>
            <a:fillRect/>
          </a:stretch>
        </p:blipFill>
        <p:spPr>
          <a:xfrm rot="-518394">
            <a:off x="10275127" y="6172200"/>
            <a:ext cx="6954012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087029">
            <a:off x="-3525608" y="-1281165"/>
            <a:ext cx="12849330" cy="1284933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4208243"/>
            <a:ext cx="7116260" cy="1870515"/>
            <a:chOff x="0" y="0"/>
            <a:chExt cx="9488347" cy="2494019"/>
          </a:xfrm>
        </p:grpSpPr>
        <p:sp>
          <p:nvSpPr>
            <p:cNvPr id="5" name="TextBox 5"/>
            <p:cNvSpPr txBox="1"/>
            <p:nvPr/>
          </p:nvSpPr>
          <p:spPr>
            <a:xfrm>
              <a:off x="0" y="1770119"/>
              <a:ext cx="9488347" cy="723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9481678" cy="1333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00"/>
                </a:lnSpc>
              </a:pPr>
              <a:r>
                <a:rPr lang="en-US" sz="6500" b="1" spc="-65" dirty="0">
                  <a:solidFill>
                    <a:srgbClr val="FFFFFF"/>
                  </a:solidFill>
                  <a:latin typeface="Poppins Bold"/>
                </a:rPr>
                <a:t>Mentee Roles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70000"/>
          </a:blip>
          <a:srcRect/>
          <a:stretch>
            <a:fillRect/>
          </a:stretch>
        </p:blipFill>
        <p:spPr>
          <a:xfrm rot="8485564">
            <a:off x="897905" y="9832758"/>
            <a:ext cx="4801668" cy="52818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668856" y="4819650"/>
            <a:ext cx="443514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b="0" i="0" spc="30" dirty="0">
                <a:solidFill>
                  <a:srgbClr val="FFBD59"/>
                </a:solidFill>
                <a:latin typeface="Poppins Light"/>
              </a:rPr>
              <a:t>Be engaged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668855" y="1605055"/>
            <a:ext cx="443514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b="0" i="0" spc="30" dirty="0">
                <a:solidFill>
                  <a:srgbClr val="5271FF"/>
                </a:solidFill>
                <a:latin typeface="Poppins Light"/>
              </a:rPr>
              <a:t>Ask questions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alphaModFix amt="36000"/>
          </a:blip>
          <a:srcRect/>
          <a:stretch>
            <a:fillRect/>
          </a:stretch>
        </p:blipFill>
        <p:spPr>
          <a:xfrm rot="-518394">
            <a:off x="13782294" y="-4114800"/>
            <a:ext cx="6954012" cy="8229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967597" y="526775"/>
            <a:ext cx="2733642" cy="273364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417629" y="4226710"/>
            <a:ext cx="1833579" cy="183357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503559" y="6939454"/>
            <a:ext cx="1835266" cy="2134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959DDC-5894-4049-A615-0928789072C5}"/>
              </a:ext>
            </a:extLst>
          </p:cNvPr>
          <p:cNvSpPr txBox="1"/>
          <p:nvPr/>
        </p:nvSpPr>
        <p:spPr>
          <a:xfrm>
            <a:off x="12798463" y="7847943"/>
            <a:ext cx="3214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Be open to </a:t>
            </a:r>
            <a:r>
              <a:rPr lang="en-US" sz="3200" dirty="0">
                <a:solidFill>
                  <a:srgbClr val="7030A0"/>
                </a:solidFill>
              </a:rPr>
              <a:t>learning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>
          <a:xfrm rot="8100000">
            <a:off x="1948158" y="7048781"/>
            <a:ext cx="6676739" cy="6476437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279220" y="-188262"/>
            <a:ext cx="3259217" cy="10758599"/>
          </a:xfrm>
          <a:prstGeom prst="rect">
            <a:avLst/>
          </a:prstGeom>
          <a:solidFill>
            <a:srgbClr val="FBF4F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100000">
            <a:off x="-1165348" y="-4987418"/>
            <a:ext cx="7634237" cy="90346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-5400000">
            <a:off x="-1623440" y="5691760"/>
            <a:ext cx="6037706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6000" b="0" i="0" spc="179">
                <a:solidFill>
                  <a:srgbClr val="FFBD59"/>
                </a:solidFill>
                <a:latin typeface="Poppins Medium"/>
              </a:rPr>
              <a:t>How to Apply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35757">
            <a:off x="13581885" y="-4989491"/>
            <a:ext cx="6954012" cy="82296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169400" y="4776374"/>
            <a:ext cx="791489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 b="1" i="0" spc="238" dirty="0">
                <a:solidFill>
                  <a:srgbClr val="FBF4FD"/>
                </a:solidFill>
                <a:latin typeface="Poppins Light"/>
              </a:rPr>
              <a:t>DISCUSS WITH YOUR SUPERVISOR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 l="108" r="108"/>
          <a:stretch>
            <a:fillRect/>
          </a:stretch>
        </p:blipFill>
        <p:spPr>
          <a:xfrm>
            <a:off x="4050201" y="6577342"/>
            <a:ext cx="4007714" cy="268095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9169400" y="7187346"/>
            <a:ext cx="7914891" cy="563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 b="1" i="0" spc="238" dirty="0">
                <a:solidFill>
                  <a:srgbClr val="FBF4FD"/>
                </a:solidFill>
                <a:latin typeface="Poppins Light"/>
              </a:rPr>
              <a:t>FILL OUT APPLICATION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169400" y="2381304"/>
            <a:ext cx="844867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 b="1" spc="238" dirty="0">
                <a:solidFill>
                  <a:srgbClr val="FBF4FD"/>
                </a:solidFill>
                <a:latin typeface="Poppins Light"/>
              </a:rPr>
              <a:t>ATTEND BROWN BAG/ INFO SESSION </a:t>
            </a:r>
            <a:endParaRPr lang="en-US" sz="3400" b="1" i="0" spc="238" dirty="0">
              <a:solidFill>
                <a:srgbClr val="FBF4FD"/>
              </a:solidFill>
              <a:latin typeface="Poppins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01" y="3782440"/>
            <a:ext cx="4007714" cy="2672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01" y="937865"/>
            <a:ext cx="4007714" cy="26730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>
          <a:xfrm rot="8100000">
            <a:off x="1948158" y="7048781"/>
            <a:ext cx="6676739" cy="6476437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279220" y="-188262"/>
            <a:ext cx="3259217" cy="10758599"/>
          </a:xfrm>
          <a:prstGeom prst="rect">
            <a:avLst/>
          </a:prstGeom>
          <a:solidFill>
            <a:srgbClr val="FBF4F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100000">
            <a:off x="-1165348" y="-4987418"/>
            <a:ext cx="7634237" cy="90346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-5400000">
            <a:off x="-1623440" y="5662367"/>
            <a:ext cx="6037706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6000" spc="179" dirty="0">
                <a:solidFill>
                  <a:srgbClr val="FFBD59"/>
                </a:solidFill>
                <a:latin typeface="Poppins Medium"/>
              </a:rPr>
              <a:t>TIMELINE</a:t>
            </a:r>
            <a:endParaRPr lang="en-US" sz="6000" b="0" i="0" spc="179" dirty="0">
              <a:solidFill>
                <a:srgbClr val="FFBD59"/>
              </a:solidFill>
              <a:latin typeface="Poppins Medium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35757">
            <a:off x="13581885" y="-4989491"/>
            <a:ext cx="6954012" cy="82296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704059" y="4825875"/>
            <a:ext cx="864635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 b="1" i="0" spc="238" dirty="0">
                <a:solidFill>
                  <a:srgbClr val="FBF4FD"/>
                </a:solidFill>
                <a:latin typeface="Poppins Light" panose="020B0604020202020204" charset="0"/>
                <a:cs typeface="Poppins Light" panose="020B0604020202020204" charset="0"/>
              </a:rPr>
              <a:t>Acceptance Emails sent late June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256304" y="1015086"/>
            <a:ext cx="4007714" cy="8303665"/>
            <a:chOff x="175828" y="126999"/>
            <a:chExt cx="5343619" cy="11071553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/>
            <a:srcRect l="201" r="201"/>
            <a:stretch>
              <a:fillRect/>
            </a:stretch>
          </p:blipFill>
          <p:spPr>
            <a:xfrm>
              <a:off x="175828" y="7623940"/>
              <a:ext cx="5343619" cy="357461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/>
            <a:srcRect l="201" r="201"/>
            <a:stretch>
              <a:fillRect/>
            </a:stretch>
          </p:blipFill>
          <p:spPr>
            <a:xfrm>
              <a:off x="175828" y="126999"/>
              <a:ext cx="5343619" cy="357461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/>
            <a:srcRect l="108" r="108"/>
            <a:stretch>
              <a:fillRect/>
            </a:stretch>
          </p:blipFill>
          <p:spPr>
            <a:xfrm>
              <a:off x="175828" y="3907627"/>
              <a:ext cx="5343619" cy="3574612"/>
            </a:xfrm>
            <a:prstGeom prst="rect">
              <a:avLst/>
            </a:prstGeom>
          </p:spPr>
        </p:pic>
      </p:grpSp>
      <p:sp>
        <p:nvSpPr>
          <p:cNvPr id="15" name="TextBox 15"/>
          <p:cNvSpPr txBox="1"/>
          <p:nvPr/>
        </p:nvSpPr>
        <p:spPr>
          <a:xfrm>
            <a:off x="8704059" y="7505700"/>
            <a:ext cx="981254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200" b="1" i="0" spc="238" dirty="0">
                <a:solidFill>
                  <a:srgbClr val="FBF4FD"/>
                </a:solidFill>
                <a:latin typeface="Poppins Light"/>
              </a:rPr>
              <a:t>Kickoff Event with Pairing Announcement early September</a:t>
            </a:r>
          </a:p>
        </p:txBody>
      </p:sp>
      <p:sp>
        <p:nvSpPr>
          <p:cNvPr id="14" name="TextBox 8"/>
          <p:cNvSpPr txBox="1"/>
          <p:nvPr/>
        </p:nvSpPr>
        <p:spPr>
          <a:xfrm>
            <a:off x="8704059" y="2057625"/>
            <a:ext cx="910355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 b="1" i="0" spc="238" dirty="0">
                <a:solidFill>
                  <a:srgbClr val="FBF4FD"/>
                </a:solidFill>
                <a:latin typeface="Poppins Light" panose="020B0604020202020204" charset="0"/>
                <a:cs typeface="Poppins Light" panose="020B0604020202020204" charset="0"/>
              </a:rPr>
              <a:t>Application available Spring Quarter</a:t>
            </a:r>
          </a:p>
        </p:txBody>
      </p:sp>
    </p:spTree>
    <p:extLst>
      <p:ext uri="{BB962C8B-B14F-4D97-AF65-F5344CB8AC3E}">
        <p14:creationId xmlns:p14="http://schemas.microsoft.com/office/powerpoint/2010/main" val="307003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631074">
            <a:off x="-1371049" y="-4885272"/>
            <a:ext cx="8256110" cy="977054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38838" y="4356987"/>
            <a:ext cx="13601161" cy="2089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8800" b="1" spc="-65" dirty="0">
                <a:solidFill>
                  <a:srgbClr val="5271FF"/>
                </a:solidFill>
                <a:latin typeface="Poppins Bold"/>
              </a:rPr>
              <a:t>Mentor &amp; Mentee Expectations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190549">
            <a:off x="12678227" y="4808088"/>
            <a:ext cx="7378601" cy="87320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700000">
            <a:off x="717630" y="-264092"/>
            <a:ext cx="4801668" cy="5281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700000">
            <a:off x="15280630" y="5977283"/>
            <a:ext cx="4801668" cy="5281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22813" y="49588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22813" y="49588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22813" y="49588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22813" y="49588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022813" y="49588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10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631074">
            <a:off x="-1371049" y="-4885272"/>
            <a:ext cx="8256110" cy="97705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190549">
            <a:off x="12678227" y="4808088"/>
            <a:ext cx="7378601" cy="87320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700000">
            <a:off x="717630" y="-264092"/>
            <a:ext cx="4801668" cy="5281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700000">
            <a:off x="15280630" y="5977283"/>
            <a:ext cx="4801668" cy="528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3876" y="-351795"/>
            <a:ext cx="14606724" cy="1096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62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9000"/>
          </a:blip>
          <a:srcRect/>
          <a:stretch>
            <a:fillRect/>
          </a:stretch>
        </p:blipFill>
        <p:spPr>
          <a:xfrm rot="10631988">
            <a:off x="11160662" y="-3099477"/>
            <a:ext cx="8370424" cy="99058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59000"/>
          </a:blip>
          <a:srcRect/>
          <a:stretch>
            <a:fillRect/>
          </a:stretch>
        </p:blipFill>
        <p:spPr>
          <a:xfrm rot="9933728">
            <a:off x="-1952191" y="1460467"/>
            <a:ext cx="10388793" cy="1229443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1495493"/>
            <a:ext cx="11984107" cy="2037918"/>
            <a:chOff x="0" y="0"/>
            <a:chExt cx="15978810" cy="2717224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5972139" cy="1308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00"/>
                </a:lnSpc>
              </a:pPr>
              <a:r>
                <a:rPr lang="en-US" sz="6500" b="1" i="1" spc="-65">
                  <a:solidFill>
                    <a:srgbClr val="FBF4FD"/>
                  </a:solidFill>
                  <a:latin typeface="Poppins Bold"/>
                </a:rPr>
                <a:t>Calendar of Events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93324"/>
              <a:ext cx="15978810" cy="723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b="0" i="1" spc="179">
                  <a:solidFill>
                    <a:srgbClr val="FFFFFF"/>
                  </a:solidFill>
                  <a:latin typeface="Poppins Bold"/>
                </a:rPr>
                <a:t>ACADEMIC YEAR OVERVIEW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70000"/>
          </a:blip>
          <a:srcRect/>
          <a:stretch>
            <a:fillRect/>
          </a:stretch>
        </p:blipFill>
        <p:spPr>
          <a:xfrm rot="-2417443">
            <a:off x="-1887656" y="6562580"/>
            <a:ext cx="4801668" cy="528184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011767" y="3832966"/>
            <a:ext cx="16591086" cy="6021491"/>
          </a:xfrm>
          <a:prstGeom prst="rect">
            <a:avLst/>
          </a:prstGeom>
          <a:solidFill>
            <a:srgbClr val="FBF4FD"/>
          </a:solidFill>
        </p:spPr>
      </p:sp>
      <p:sp>
        <p:nvSpPr>
          <p:cNvPr id="9" name="TextBox 9"/>
          <p:cNvSpPr txBox="1"/>
          <p:nvPr/>
        </p:nvSpPr>
        <p:spPr>
          <a:xfrm>
            <a:off x="1860993" y="4456097"/>
            <a:ext cx="4082608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 b="1" i="0" spc="238" dirty="0">
                <a:solidFill>
                  <a:srgbClr val="5271FF"/>
                </a:solidFill>
                <a:latin typeface="Poppins Light"/>
              </a:rPr>
              <a:t>F</a:t>
            </a:r>
            <a:r>
              <a:rPr lang="en-US" sz="3399" b="1" i="0" spc="237" dirty="0">
                <a:solidFill>
                  <a:srgbClr val="5271FF"/>
                </a:solidFill>
                <a:latin typeface="Poppins Light"/>
              </a:rPr>
              <a:t>ALL QUARTER</a:t>
            </a:r>
          </a:p>
          <a:p>
            <a:pPr>
              <a:lnSpc>
                <a:spcPts val="4759"/>
              </a:lnSpc>
            </a:pPr>
            <a:endParaRPr lang="en-US" sz="3399" b="1" i="0" spc="237" dirty="0">
              <a:solidFill>
                <a:srgbClr val="5271FF"/>
              </a:solidFill>
              <a:latin typeface="Poppins Light"/>
            </a:endParaRPr>
          </a:p>
          <a:p>
            <a:pPr>
              <a:lnSpc>
                <a:spcPts val="4759"/>
              </a:lnSpc>
            </a:pPr>
            <a:endParaRPr lang="en-US" sz="3399" b="1" i="0" spc="237" dirty="0">
              <a:solidFill>
                <a:srgbClr val="5271FF"/>
              </a:solidFill>
              <a:latin typeface="Poppins Light"/>
            </a:endParaRPr>
          </a:p>
          <a:p>
            <a:pPr>
              <a:lnSpc>
                <a:spcPts val="4759"/>
              </a:lnSpc>
            </a:pPr>
            <a:r>
              <a:rPr lang="en-US" sz="3400" b="1" i="0" spc="238" dirty="0">
                <a:solidFill>
                  <a:srgbClr val="5271FF"/>
                </a:solidFill>
                <a:latin typeface="Poppins Light"/>
              </a:rPr>
              <a:t>WINTER QUARTER</a:t>
            </a:r>
          </a:p>
          <a:p>
            <a:pPr>
              <a:lnSpc>
                <a:spcPts val="4759"/>
              </a:lnSpc>
            </a:pPr>
            <a:endParaRPr lang="en-US" sz="3400" b="1" i="0" spc="238" dirty="0">
              <a:solidFill>
                <a:srgbClr val="5271FF"/>
              </a:solidFill>
              <a:latin typeface="Poppins Light"/>
            </a:endParaRPr>
          </a:p>
          <a:p>
            <a:pPr>
              <a:lnSpc>
                <a:spcPts val="4759"/>
              </a:lnSpc>
            </a:pPr>
            <a:endParaRPr lang="en-US" sz="3400" b="1" i="0" spc="238" dirty="0">
              <a:solidFill>
                <a:srgbClr val="5271FF"/>
              </a:solidFill>
              <a:latin typeface="Poppins Light"/>
            </a:endParaRPr>
          </a:p>
          <a:p>
            <a:pPr>
              <a:lnSpc>
                <a:spcPts val="4759"/>
              </a:lnSpc>
            </a:pPr>
            <a:r>
              <a:rPr lang="en-US" sz="3400" b="1" i="0" spc="238" dirty="0">
                <a:solidFill>
                  <a:srgbClr val="5271FF"/>
                </a:solidFill>
                <a:latin typeface="Poppins Light"/>
              </a:rPr>
              <a:t>SPRING QUARTER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24599" y="4381500"/>
            <a:ext cx="11049001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b="1" i="0" spc="237" dirty="0">
                <a:solidFill>
                  <a:srgbClr val="5271FF"/>
                </a:solidFill>
                <a:latin typeface="Poppins Light"/>
              </a:rPr>
              <a:t>Lunch &amp; Learn(How to present at a conference), SWEET &amp; </a:t>
            </a:r>
            <a:r>
              <a:rPr lang="en-US" sz="3399" b="1" spc="237" dirty="0">
                <a:solidFill>
                  <a:srgbClr val="5271FF"/>
                </a:solidFill>
                <a:latin typeface="Poppins Light"/>
              </a:rPr>
              <a:t>S</a:t>
            </a:r>
            <a:r>
              <a:rPr lang="en-US" sz="3399" b="1" i="0" spc="237" dirty="0">
                <a:solidFill>
                  <a:srgbClr val="5271FF"/>
                </a:solidFill>
                <a:latin typeface="Poppins Light"/>
              </a:rPr>
              <a:t>AVORY SWAP</a:t>
            </a:r>
          </a:p>
          <a:p>
            <a:pPr>
              <a:lnSpc>
                <a:spcPts val="4759"/>
              </a:lnSpc>
            </a:pPr>
            <a:endParaRPr lang="en-US" sz="3399" b="1" i="0" spc="237" dirty="0">
              <a:solidFill>
                <a:srgbClr val="5271FF"/>
              </a:solidFill>
              <a:latin typeface="Poppins Light"/>
            </a:endParaRPr>
          </a:p>
          <a:p>
            <a:pPr>
              <a:lnSpc>
                <a:spcPts val="4759"/>
              </a:lnSpc>
            </a:pPr>
            <a:r>
              <a:rPr lang="en-US" sz="3350" b="1" i="0" spc="237" dirty="0">
                <a:solidFill>
                  <a:srgbClr val="5271FF"/>
                </a:solidFill>
                <a:latin typeface="Poppins Light"/>
              </a:rPr>
              <a:t>Lunch &amp; Learn(Student Resource Panel), </a:t>
            </a:r>
            <a:r>
              <a:rPr lang="en-US" sz="3350" b="1" spc="237" dirty="0">
                <a:solidFill>
                  <a:srgbClr val="5271FF"/>
                </a:solidFill>
                <a:latin typeface="Poppins Light"/>
              </a:rPr>
              <a:t>POTLUCK</a:t>
            </a:r>
          </a:p>
          <a:p>
            <a:pPr>
              <a:lnSpc>
                <a:spcPts val="4759"/>
              </a:lnSpc>
            </a:pPr>
            <a:endParaRPr lang="en-US" sz="3350" b="1" i="0" spc="237" dirty="0">
              <a:solidFill>
                <a:srgbClr val="5271FF"/>
              </a:solidFill>
              <a:latin typeface="Poppins Light"/>
              <a:cs typeface="Poppins Light"/>
            </a:endParaRPr>
          </a:p>
          <a:p>
            <a:pPr>
              <a:lnSpc>
                <a:spcPts val="4759"/>
              </a:lnSpc>
            </a:pPr>
            <a:r>
              <a:rPr lang="en-US" sz="3400" b="1" i="0" spc="238" dirty="0">
                <a:solidFill>
                  <a:srgbClr val="5271FF"/>
                </a:solidFill>
                <a:latin typeface="Poppins Light"/>
              </a:rPr>
              <a:t>Lunch &amp; Learn(Professional Development), END OF YEAR CELEBRATION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alphaModFix amt="70000"/>
          </a:blip>
          <a:srcRect/>
          <a:stretch>
            <a:fillRect/>
          </a:stretch>
        </p:blipFill>
        <p:spPr>
          <a:xfrm rot="8485564">
            <a:off x="14858466" y="-114101"/>
            <a:ext cx="4801668" cy="52818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alphaModFix amt="70000"/>
          </a:blip>
          <a:srcRect/>
          <a:stretch>
            <a:fillRect/>
          </a:stretch>
        </p:blipFill>
        <p:spPr>
          <a:xfrm rot="-2417443">
            <a:off x="7999809" y="10269392"/>
            <a:ext cx="4801668" cy="5281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24000"/>
          </a:blip>
          <a:srcRect/>
          <a:stretch>
            <a:fillRect/>
          </a:stretch>
        </p:blipFill>
        <p:spPr>
          <a:xfrm rot="-8722117">
            <a:off x="-468597" y="-2682216"/>
            <a:ext cx="6698852" cy="64978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20999"/>
          </a:blip>
          <a:srcRect/>
          <a:stretch>
            <a:fillRect/>
          </a:stretch>
        </p:blipFill>
        <p:spPr>
          <a:xfrm rot="9126784">
            <a:off x="-2284071" y="5233738"/>
            <a:ext cx="9515591" cy="1126105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12641" y="3485272"/>
            <a:ext cx="8113605" cy="3316456"/>
            <a:chOff x="0" y="0"/>
            <a:chExt cx="10818140" cy="4421942"/>
          </a:xfrm>
        </p:grpSpPr>
        <p:sp>
          <p:nvSpPr>
            <p:cNvPr id="5" name="TextBox 5"/>
            <p:cNvSpPr txBox="1"/>
            <p:nvPr/>
          </p:nvSpPr>
          <p:spPr>
            <a:xfrm>
              <a:off x="5641" y="0"/>
              <a:ext cx="10806857" cy="1308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00"/>
                </a:lnSpc>
              </a:pPr>
              <a:r>
                <a:rPr lang="en-US" sz="6500" b="1" i="1" spc="-65">
                  <a:solidFill>
                    <a:srgbClr val="5271FF"/>
                  </a:solidFill>
                  <a:latin typeface="Poppins Bold"/>
                </a:rPr>
                <a:t>The AAMP Website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37921"/>
              <a:ext cx="10814379" cy="48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z="2400" b="0" i="1" spc="120">
                  <a:solidFill>
                    <a:srgbClr val="5271FF"/>
                  </a:solidFill>
                  <a:latin typeface="Poppins Bold"/>
                </a:rPr>
                <a:t>ACADEMICADVISING.UCDAVIS.EDU/MENTORING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761" y="2955092"/>
              <a:ext cx="10814379" cy="14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b="0" i="0" spc="30">
                  <a:solidFill>
                    <a:srgbClr val="5271FF"/>
                  </a:solidFill>
                  <a:latin typeface="Poppins Light"/>
                </a:rPr>
                <a:t>More information on the program and events calendar.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365546">
            <a:off x="9338262" y="1883282"/>
            <a:ext cx="7762423" cy="65204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6324852">
            <a:off x="14728256" y="1821746"/>
            <a:ext cx="1950228" cy="19502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8100000">
            <a:off x="15453134" y="7780455"/>
            <a:ext cx="4801668" cy="5281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8100000">
            <a:off x="7634500" y="-550838"/>
            <a:ext cx="4801668" cy="52818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2700000">
            <a:off x="-2400834" y="10193002"/>
            <a:ext cx="4801668" cy="5281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347433" y="2962699"/>
            <a:ext cx="5942688" cy="44867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>
          <a:xfrm rot="8100000">
            <a:off x="1948158" y="7048781"/>
            <a:ext cx="6676739" cy="647643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906135" y="2835176"/>
            <a:ext cx="6037706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6000" b="0" i="0" spc="179" dirty="0">
                <a:solidFill>
                  <a:srgbClr val="FFBD59"/>
                </a:solidFill>
                <a:latin typeface="Poppins Medium"/>
              </a:rPr>
              <a:t>OTHER PROFESSIONAL DEVELOPMENT OPPORTUNIES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135757">
            <a:off x="13581885" y="-4989491"/>
            <a:ext cx="6954012" cy="82296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169400" y="4776374"/>
            <a:ext cx="791489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 b="1" i="0" spc="238" dirty="0">
                <a:solidFill>
                  <a:srgbClr val="FBF4FD"/>
                </a:solidFill>
                <a:latin typeface="Poppins Light"/>
              </a:rPr>
              <a:t>NACADA REGION 9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69400" y="7187346"/>
            <a:ext cx="791489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 b="1" i="0" spc="238" dirty="0">
                <a:solidFill>
                  <a:srgbClr val="FBF4FD"/>
                </a:solidFill>
                <a:latin typeface="Poppins Light"/>
              </a:rPr>
              <a:t>UCAAC 2020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169400" y="2070106"/>
            <a:ext cx="844867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 b="1" spc="238" dirty="0">
                <a:solidFill>
                  <a:srgbClr val="FBF4FD"/>
                </a:solidFill>
                <a:latin typeface="Poppins Light"/>
              </a:rPr>
              <a:t>ADVISOR CERTIFICATE SERIES</a:t>
            </a:r>
            <a:endParaRPr lang="en-US" sz="3400" b="1" i="0" spc="238" dirty="0">
              <a:solidFill>
                <a:srgbClr val="FBF4FD"/>
              </a:solidFill>
              <a:latin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75941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710487" y="-1080495"/>
            <a:ext cx="10718992" cy="1268519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28016" y="4281029"/>
            <a:ext cx="6008386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b="1" spc="-65" dirty="0">
                <a:solidFill>
                  <a:srgbClr val="5271FF"/>
                </a:solidFill>
                <a:latin typeface="Poppins Bold"/>
              </a:rPr>
              <a:t>Table of Contents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14900">
            <a:off x="14315603" y="-1167456"/>
            <a:ext cx="6676739" cy="647643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423154" y="2971502"/>
            <a:ext cx="6450734" cy="4343996"/>
            <a:chOff x="0" y="0"/>
            <a:chExt cx="8600979" cy="5791995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860097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b="0" spc="179" dirty="0">
                  <a:solidFill>
                    <a:srgbClr val="5271FF"/>
                  </a:solidFill>
                  <a:latin typeface="Poppins Bold"/>
                </a:rPr>
                <a:t>MAIN TOPICS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277145"/>
              <a:ext cx="8600979" cy="451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5271FF"/>
                  </a:solidFill>
                  <a:latin typeface="Poppins Light"/>
                </a:rPr>
                <a:t>Reflection</a:t>
              </a:r>
            </a:p>
            <a:p>
              <a:pPr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5271FF"/>
                  </a:solidFill>
                  <a:latin typeface="Poppins Light"/>
                </a:rPr>
                <a:t>Introduction to AAMP</a:t>
              </a:r>
            </a:p>
            <a:p>
              <a:pPr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5271FF"/>
                  </a:solidFill>
                  <a:latin typeface="Poppins Light"/>
                </a:rPr>
                <a:t>Mentor &amp; Mentee Pairing</a:t>
              </a:r>
            </a:p>
            <a:p>
              <a:pPr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5271FF"/>
                  </a:solidFill>
                  <a:latin typeface="Poppins Light"/>
                </a:rPr>
                <a:t>Application Process &amp; Timeline</a:t>
              </a:r>
            </a:p>
            <a:p>
              <a:pPr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5271FF"/>
                  </a:solidFill>
                  <a:latin typeface="Poppins Light"/>
                </a:rPr>
                <a:t>Calendar of Events</a:t>
              </a:r>
            </a:p>
            <a:p>
              <a:pPr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5271FF"/>
                  </a:solidFill>
                  <a:latin typeface="Poppins Light"/>
                </a:rPr>
                <a:t>Q&amp;A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700000">
            <a:off x="-2590984" y="10022908"/>
            <a:ext cx="4801668" cy="5281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700000">
            <a:off x="8492058" y="-397197"/>
            <a:ext cx="4801668" cy="5281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700000">
            <a:off x="13132074" y="9456223"/>
            <a:ext cx="4801668" cy="52818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66700"/>
            <a:ext cx="14862210" cy="949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71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5179587" y="416141"/>
            <a:ext cx="791489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b="1" spc="238" dirty="0">
                <a:solidFill>
                  <a:srgbClr val="FBF4FD"/>
                </a:solidFill>
                <a:latin typeface="Poppins Light"/>
              </a:rPr>
              <a:t>Website: </a:t>
            </a:r>
            <a:r>
              <a:rPr lang="en-US" sz="3400" b="1" i="0" spc="238" dirty="0">
                <a:solidFill>
                  <a:srgbClr val="FBF4FD"/>
                </a:solidFill>
                <a:latin typeface="Poppins Light"/>
              </a:rPr>
              <a:t>NACADA.KSU.EDU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83" y="1063263"/>
            <a:ext cx="4762500" cy="1285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24101"/>
            <a:ext cx="10654066" cy="76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56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4215030" y="1638300"/>
            <a:ext cx="973427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b="1" spc="238" dirty="0">
                <a:solidFill>
                  <a:srgbClr val="FBF4FD"/>
                </a:solidFill>
                <a:latin typeface="Poppins Light"/>
              </a:rPr>
              <a:t>UC Academic Advising Conference</a:t>
            </a:r>
            <a:endParaRPr lang="en-US" sz="3400" b="1" i="0" spc="238" dirty="0">
              <a:solidFill>
                <a:srgbClr val="FBF4FD"/>
              </a:solidFill>
              <a:latin typeface="Poppins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628900"/>
            <a:ext cx="13439938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0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333359">
            <a:off x="-641083" y="5948854"/>
            <a:ext cx="8370424" cy="990582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176585" y="4660946"/>
            <a:ext cx="6103461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b="1" spc="-65" dirty="0">
                <a:solidFill>
                  <a:srgbClr val="FBF4FD"/>
                </a:solidFill>
                <a:latin typeface="Poppins Bold"/>
              </a:rPr>
              <a:t>QUESTIONS?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59000"/>
          </a:blip>
          <a:srcRect/>
          <a:stretch>
            <a:fillRect/>
          </a:stretch>
        </p:blipFill>
        <p:spPr>
          <a:xfrm rot="-2409848">
            <a:off x="9092868" y="-5242420"/>
            <a:ext cx="8370424" cy="99058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alphaModFix amt="53000"/>
          </a:blip>
          <a:srcRect/>
          <a:stretch>
            <a:fillRect/>
          </a:stretch>
        </p:blipFill>
        <p:spPr>
          <a:xfrm rot="8485564">
            <a:off x="16379668" y="3175963"/>
            <a:ext cx="4801668" cy="5281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alphaModFix amt="59000"/>
          </a:blip>
          <a:srcRect/>
          <a:stretch>
            <a:fillRect/>
          </a:stretch>
        </p:blipFill>
        <p:spPr>
          <a:xfrm rot="8485564">
            <a:off x="2442729" y="-113751"/>
            <a:ext cx="4801668" cy="5281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alphaModFix amt="70000"/>
          </a:blip>
          <a:srcRect/>
          <a:stretch>
            <a:fillRect/>
          </a:stretch>
        </p:blipFill>
        <p:spPr>
          <a:xfrm rot="-2700000">
            <a:off x="1853263" y="10637676"/>
            <a:ext cx="4801668" cy="5281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228619">
            <a:off x="-1083492" y="4867180"/>
            <a:ext cx="9391084" cy="1111370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594333" y="6703744"/>
            <a:ext cx="3794772" cy="2554555"/>
          </a:xfrm>
          <a:prstGeom prst="rect">
            <a:avLst/>
          </a:prstGeom>
          <a:solidFill>
            <a:srgbClr val="FFBD5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>
          <a:xfrm rot="-2700000">
            <a:off x="15070580" y="7899483"/>
            <a:ext cx="4801668" cy="5281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228619">
            <a:off x="10891485" y="-3699551"/>
            <a:ext cx="9391084" cy="11113709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3464528" y="6703744"/>
            <a:ext cx="3794772" cy="2554556"/>
          </a:xfrm>
          <a:prstGeom prst="rect">
            <a:avLst/>
          </a:prstGeom>
          <a:solidFill>
            <a:srgbClr val="FFBD59"/>
          </a:solidFill>
        </p:spPr>
      </p:sp>
      <p:sp>
        <p:nvSpPr>
          <p:cNvPr id="8" name="AutoShape 8"/>
          <p:cNvSpPr/>
          <p:nvPr/>
        </p:nvSpPr>
        <p:spPr>
          <a:xfrm>
            <a:off x="9526991" y="6703745"/>
            <a:ext cx="3794772" cy="2554554"/>
          </a:xfrm>
          <a:prstGeom prst="rect">
            <a:avLst/>
          </a:prstGeom>
          <a:solidFill>
            <a:srgbClr val="5271FF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alphaModFix amt="70000"/>
          </a:blip>
          <a:srcRect/>
          <a:stretch>
            <a:fillRect/>
          </a:stretch>
        </p:blipFill>
        <p:spPr>
          <a:xfrm rot="-2700000">
            <a:off x="6975272" y="-1292333"/>
            <a:ext cx="4801668" cy="5281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990" y="2153191"/>
            <a:ext cx="3796547" cy="455286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52901" y="1127141"/>
            <a:ext cx="4733655" cy="205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9"/>
              </a:lnSpc>
            </a:pPr>
            <a:r>
              <a:rPr lang="en-US" sz="6674" b="1" spc="-66" dirty="0">
                <a:solidFill>
                  <a:srgbClr val="5271FF"/>
                </a:solidFill>
                <a:latin typeface="Poppins Bold"/>
              </a:rPr>
              <a:t>Today's</a:t>
            </a:r>
          </a:p>
          <a:p>
            <a:pPr>
              <a:lnSpc>
                <a:spcPts val="8009"/>
              </a:lnSpc>
            </a:pPr>
            <a:r>
              <a:rPr lang="en-US" sz="6674" b="1" spc="-66" dirty="0">
                <a:solidFill>
                  <a:srgbClr val="5271FF"/>
                </a:solidFill>
                <a:latin typeface="Poppins Bold"/>
              </a:rPr>
              <a:t>Presenters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64160" y="7332182"/>
            <a:ext cx="2856894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 b="1" i="0" spc="238">
                <a:solidFill>
                  <a:srgbClr val="FBF4FD"/>
                </a:solidFill>
                <a:latin typeface="Poppins Light"/>
              </a:rPr>
              <a:t>RACHEL HALE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95931" y="7332182"/>
            <a:ext cx="2856894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 b="1" i="0" spc="238">
                <a:solidFill>
                  <a:srgbClr val="FBF4FD"/>
                </a:solidFill>
                <a:latin typeface="Poppins Light"/>
              </a:rPr>
              <a:t>NANCY DAVIS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32579" y="7032144"/>
            <a:ext cx="2856894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 b="1" i="0" spc="238">
                <a:solidFill>
                  <a:srgbClr val="FBF4FD"/>
                </a:solidFill>
                <a:latin typeface="Poppins Light"/>
              </a:rPr>
              <a:t>RACHEL </a:t>
            </a:r>
          </a:p>
          <a:p>
            <a:pPr>
              <a:lnSpc>
                <a:spcPts val="4759"/>
              </a:lnSpc>
            </a:pPr>
            <a:r>
              <a:rPr lang="en-US" sz="3400" b="1" i="0" spc="238">
                <a:solidFill>
                  <a:srgbClr val="FBF4FD"/>
                </a:solidFill>
                <a:latin typeface="Poppins Light"/>
              </a:rPr>
              <a:t>DE LOS REYES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alphaModFix amt="70000"/>
          </a:blip>
          <a:srcRect/>
          <a:stretch>
            <a:fillRect/>
          </a:stretch>
        </p:blipFill>
        <p:spPr>
          <a:xfrm rot="8485564">
            <a:off x="-2113720" y="9952000"/>
            <a:ext cx="4801668" cy="5281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 l="14952" t="8330" r="21665" b="15839"/>
          <a:stretch>
            <a:fillRect/>
          </a:stretch>
        </p:blipFill>
        <p:spPr>
          <a:xfrm>
            <a:off x="13466302" y="1442266"/>
            <a:ext cx="3792998" cy="52823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9540" y="3001732"/>
            <a:ext cx="3772911" cy="37879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700000">
            <a:off x="6272246" y="7332118"/>
            <a:ext cx="6676739" cy="6476437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279220" y="-188262"/>
            <a:ext cx="5696275" cy="10758599"/>
          </a:xfrm>
          <a:prstGeom prst="rect">
            <a:avLst/>
          </a:prstGeom>
          <a:solidFill>
            <a:srgbClr val="FBF4F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1028700"/>
            <a:ext cx="1812028" cy="18120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90215" y="1559010"/>
            <a:ext cx="1088999" cy="75140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7202269"/>
            <a:ext cx="3931566" cy="2206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b="0" spc="179" dirty="0">
                <a:solidFill>
                  <a:srgbClr val="5271FF"/>
                </a:solidFill>
                <a:latin typeface="Poppins Bold"/>
              </a:rPr>
              <a:t>PROFESSIONAL DEVELOPMENT:</a:t>
            </a:r>
          </a:p>
          <a:p>
            <a:pPr>
              <a:lnSpc>
                <a:spcPts val="4320"/>
              </a:lnSpc>
            </a:pPr>
            <a:r>
              <a:rPr lang="en-US" sz="3600" b="0" spc="179" dirty="0">
                <a:solidFill>
                  <a:srgbClr val="5271FF"/>
                </a:solidFill>
                <a:latin typeface="Poppins Bold"/>
              </a:rPr>
              <a:t>A WORTHY INVESTMENT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568215" y="3051978"/>
            <a:ext cx="9588214" cy="4183044"/>
            <a:chOff x="0" y="0"/>
            <a:chExt cx="12784285" cy="5577392"/>
          </a:xfrm>
        </p:grpSpPr>
        <p:sp>
          <p:nvSpPr>
            <p:cNvPr id="8" name="TextBox 8"/>
            <p:cNvSpPr txBox="1"/>
            <p:nvPr/>
          </p:nvSpPr>
          <p:spPr>
            <a:xfrm>
              <a:off x="0" y="-180975"/>
              <a:ext cx="12758932" cy="444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6000" b="0" i="0" spc="179">
                  <a:solidFill>
                    <a:srgbClr val="FFDE59"/>
                  </a:solidFill>
                  <a:latin typeface="Poppins Medium"/>
                </a:rPr>
                <a:t>An investment in knowledge pays the best interest.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825763"/>
              <a:ext cx="12784285" cy="751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r>
                <a:rPr lang="en-US" sz="3400" b="1" i="0" spc="238">
                  <a:solidFill>
                    <a:srgbClr val="FFDE59"/>
                  </a:solidFill>
                  <a:latin typeface="Poppins Light"/>
                </a:rPr>
                <a:t>- BENJAMIN FRANKLIN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518394">
            <a:off x="13782294" y="-4114800"/>
            <a:ext cx="6954012" cy="8229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alphaModFix amt="68000"/>
          </a:blip>
          <a:srcRect/>
          <a:stretch>
            <a:fillRect/>
          </a:stretch>
        </p:blipFill>
        <p:spPr>
          <a:xfrm rot="8485564">
            <a:off x="6362375" y="-264092"/>
            <a:ext cx="4801668" cy="52818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alphaModFix amt="68000"/>
          </a:blip>
          <a:srcRect/>
          <a:stretch>
            <a:fillRect/>
          </a:stretch>
        </p:blipFill>
        <p:spPr>
          <a:xfrm rot="8485564">
            <a:off x="16136449" y="4280082"/>
            <a:ext cx="4801668" cy="5281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alphaModFix amt="84000"/>
          </a:blip>
          <a:srcRect/>
          <a:stretch>
            <a:fillRect/>
          </a:stretch>
        </p:blipFill>
        <p:spPr>
          <a:xfrm rot="-2700000">
            <a:off x="8758968" y="10179877"/>
            <a:ext cx="4801668" cy="5281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90000"/>
          </a:blip>
          <a:srcRect/>
          <a:stretch>
            <a:fillRect/>
          </a:stretch>
        </p:blipFill>
        <p:spPr>
          <a:xfrm rot="1356726">
            <a:off x="-2320166" y="-1399327"/>
            <a:ext cx="11057377" cy="130856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81000"/>
          </a:blip>
          <a:srcRect/>
          <a:stretch>
            <a:fillRect/>
          </a:stretch>
        </p:blipFill>
        <p:spPr>
          <a:xfrm rot="-518394">
            <a:off x="13782294" y="-4114800"/>
            <a:ext cx="6954012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924599" y="2528028"/>
            <a:ext cx="7734526" cy="4724631"/>
            <a:chOff x="0" y="0"/>
            <a:chExt cx="10312702" cy="6299508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0307777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00"/>
                </a:lnSpc>
              </a:pPr>
              <a:r>
                <a:rPr lang="en-US" sz="6500" b="1" spc="-65" dirty="0">
                  <a:solidFill>
                    <a:srgbClr val="5271FF"/>
                  </a:solidFill>
                  <a:latin typeface="Poppins Bold"/>
                </a:rPr>
                <a:t>Reflection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13109"/>
              <a:ext cx="10312702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b="0" spc="179" dirty="0">
                  <a:solidFill>
                    <a:srgbClr val="5271FF"/>
                  </a:solidFill>
                  <a:latin typeface="Poppins Bold"/>
                </a:rPr>
                <a:t>ACTIVITY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221743"/>
              <a:ext cx="10312702" cy="3077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5271FF"/>
                  </a:solidFill>
                  <a:latin typeface="Poppins Light"/>
                </a:rPr>
                <a:t>Reflect on your own professional development, experience with informal/formal mentoring, and wishes for professional development. 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alphaModFix amt="84000"/>
          </a:blip>
          <a:srcRect/>
          <a:stretch>
            <a:fillRect/>
          </a:stretch>
        </p:blipFill>
        <p:spPr>
          <a:xfrm rot="8100000">
            <a:off x="8282893" y="-549317"/>
            <a:ext cx="4801668" cy="5281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08126" y="913852"/>
            <a:ext cx="5513832" cy="8229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alphaModFix amt="91000"/>
          </a:blip>
          <a:srcRect/>
          <a:stretch>
            <a:fillRect/>
          </a:stretch>
        </p:blipFill>
        <p:spPr>
          <a:xfrm rot="-3240796">
            <a:off x="4634886" y="7284951"/>
            <a:ext cx="2565304" cy="25653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700000">
            <a:off x="-2226934" y="4622640"/>
            <a:ext cx="4801668" cy="52818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alphaModFix amt="79000"/>
          </a:blip>
          <a:srcRect/>
          <a:stretch>
            <a:fillRect/>
          </a:stretch>
        </p:blipFill>
        <p:spPr>
          <a:xfrm rot="-2700000">
            <a:off x="12974079" y="10187899"/>
            <a:ext cx="4801668" cy="5281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631074">
            <a:off x="-1371049" y="-4885272"/>
            <a:ext cx="8256110" cy="977054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03489" y="4356987"/>
            <a:ext cx="11009338" cy="1088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8800" b="1" spc="-65" dirty="0">
                <a:solidFill>
                  <a:srgbClr val="5271FF"/>
                </a:solidFill>
                <a:latin typeface="Poppins Bold"/>
              </a:rPr>
              <a:t>What is AAMP?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190549">
            <a:off x="12678227" y="4808088"/>
            <a:ext cx="7378601" cy="87320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700000">
            <a:off x="717630" y="-264092"/>
            <a:ext cx="4801668" cy="5281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700000">
            <a:off x="15280630" y="5977283"/>
            <a:ext cx="4801668" cy="5281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135757">
            <a:off x="11734072" y="-4652954"/>
            <a:ext cx="8370424" cy="99058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>
          <a:xfrm rot="8485564">
            <a:off x="734800" y="-113059"/>
            <a:ext cx="4801668" cy="5281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70000"/>
          </a:blip>
          <a:srcRect/>
          <a:stretch>
            <a:fillRect/>
          </a:stretch>
        </p:blipFill>
        <p:spPr>
          <a:xfrm rot="-2700000">
            <a:off x="12594269" y="10022908"/>
            <a:ext cx="4801668" cy="52818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870337" y="2512858"/>
            <a:ext cx="6583839" cy="2458900"/>
            <a:chOff x="0" y="0"/>
            <a:chExt cx="8778452" cy="3278533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8778452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b="0" spc="179" dirty="0">
                  <a:solidFill>
                    <a:srgbClr val="FBF4FD"/>
                  </a:solidFill>
                  <a:latin typeface="Poppins Bold"/>
                </a:rPr>
                <a:t>ENHANCE ADVISING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277986"/>
              <a:ext cx="8778452" cy="20005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spc="26" dirty="0">
                  <a:solidFill>
                    <a:srgbClr val="FBF4FD"/>
                  </a:solidFill>
                  <a:latin typeface="Poppins Light"/>
                </a:rPr>
                <a:t>Use experience and leadership skills to enhance advising and career development.</a:t>
              </a:r>
              <a:endParaRPr lang="en-US" sz="2600" b="0" i="0" spc="26" dirty="0">
                <a:solidFill>
                  <a:srgbClr val="FBF4FD"/>
                </a:solidFill>
                <a:latin typeface="Poppins Ligh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833823" y="2512858"/>
            <a:ext cx="6583839" cy="1958765"/>
            <a:chOff x="0" y="0"/>
            <a:chExt cx="8778452" cy="261168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8778452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b="0" spc="179" dirty="0">
                  <a:solidFill>
                    <a:srgbClr val="FBF4FD"/>
                  </a:solidFill>
                  <a:latin typeface="Poppins Bold"/>
                </a:rPr>
                <a:t>MENTORSHIP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277987"/>
              <a:ext cx="8778452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b="0" i="0" spc="26" dirty="0">
                  <a:solidFill>
                    <a:srgbClr val="FBF4FD"/>
                  </a:solidFill>
                  <a:latin typeface="Poppins Light"/>
                </a:rPr>
                <a:t>The program matches advisors with more seasoned advisors.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870337" y="6050003"/>
            <a:ext cx="6583839" cy="2959038"/>
            <a:chOff x="0" y="0"/>
            <a:chExt cx="8778452" cy="394538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0"/>
              <a:ext cx="8778452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b="0" spc="179" dirty="0">
                  <a:solidFill>
                    <a:srgbClr val="FBF4FD"/>
                  </a:solidFill>
                  <a:latin typeface="Poppins Bold"/>
                </a:rPr>
                <a:t>CONNECTIONS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277987"/>
              <a:ext cx="8778452" cy="2667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b="0" i="0" spc="26" dirty="0">
                  <a:solidFill>
                    <a:srgbClr val="FBF4FD"/>
                  </a:solidFill>
                  <a:latin typeface="Poppins Light"/>
                </a:rPr>
                <a:t>The program serves to creat</a:t>
              </a:r>
              <a:r>
                <a:rPr lang="en-US" sz="2600" spc="26" dirty="0">
                  <a:solidFill>
                    <a:srgbClr val="FBF4FD"/>
                  </a:solidFill>
                  <a:latin typeface="Poppins Light"/>
                </a:rPr>
                <a:t>e connections for advisors to broaden their advising network and enhance engagement.</a:t>
              </a:r>
              <a:endParaRPr lang="en-US" sz="2600" b="0" i="0" spc="26" dirty="0">
                <a:solidFill>
                  <a:srgbClr val="FBF4FD"/>
                </a:solidFill>
                <a:latin typeface="Poppins Light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833823" y="6050003"/>
            <a:ext cx="6583839" cy="3459176"/>
            <a:chOff x="0" y="0"/>
            <a:chExt cx="8778452" cy="4612234"/>
          </a:xfrm>
        </p:grpSpPr>
        <p:sp>
          <p:nvSpPr>
            <p:cNvPr id="16" name="TextBox 16"/>
            <p:cNvSpPr txBox="1"/>
            <p:nvPr/>
          </p:nvSpPr>
          <p:spPr>
            <a:xfrm>
              <a:off x="0" y="0"/>
              <a:ext cx="8778452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b="0" spc="179" dirty="0">
                  <a:solidFill>
                    <a:srgbClr val="FBF4FD"/>
                  </a:solidFill>
                  <a:latin typeface="Poppins Bold"/>
                </a:rPr>
                <a:t>CAREER GUIDANCE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277987"/>
              <a:ext cx="8778452" cy="3334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b="0" i="0" spc="26" dirty="0">
                  <a:solidFill>
                    <a:srgbClr val="FBF4FD"/>
                  </a:solidFill>
                  <a:latin typeface="Poppins Light"/>
                </a:rPr>
                <a:t>Mentors will help mentees identify short and long term career goals and provide tailored support to personalize the mentoring program for each individual.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4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661719">
            <a:off x="12053203" y="-4910902"/>
            <a:ext cx="8256110" cy="977054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796143" y="1962740"/>
            <a:ext cx="14565148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b="1" spc="-65" dirty="0">
                <a:solidFill>
                  <a:srgbClr val="FFBD59"/>
                </a:solidFill>
                <a:latin typeface="Poppins Bold"/>
              </a:rPr>
              <a:t>HISTORY OF AAMP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779353" y="5503283"/>
            <a:ext cx="4185721" cy="1672311"/>
            <a:chOff x="-22387" y="-297408"/>
            <a:chExt cx="5580961" cy="2229748"/>
          </a:xfrm>
        </p:grpSpPr>
        <p:sp>
          <p:nvSpPr>
            <p:cNvPr id="6" name="TextBox 6"/>
            <p:cNvSpPr txBox="1"/>
            <p:nvPr/>
          </p:nvSpPr>
          <p:spPr>
            <a:xfrm>
              <a:off x="-22387" y="-297408"/>
              <a:ext cx="5558574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r>
                <a:rPr lang="en-US" sz="3400" b="1" i="0" spc="238" dirty="0">
                  <a:solidFill>
                    <a:srgbClr val="5271FF"/>
                  </a:solidFill>
                  <a:latin typeface="Poppins Light"/>
                </a:rPr>
                <a:t>Founding Year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5353" y="1265490"/>
              <a:ext cx="5533221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200" b="1" i="0" spc="26" dirty="0">
                  <a:solidFill>
                    <a:srgbClr val="FFBD59"/>
                  </a:solidFill>
                  <a:latin typeface="Poppins Light"/>
                </a:rPr>
                <a:t>AY 2014-15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860088" y="5508576"/>
            <a:ext cx="5589712" cy="2458710"/>
            <a:chOff x="-579301" y="-66675"/>
            <a:chExt cx="6996242" cy="2012799"/>
          </a:xfrm>
        </p:grpSpPr>
        <p:sp>
          <p:nvSpPr>
            <p:cNvPr id="9" name="TextBox 9"/>
            <p:cNvSpPr txBox="1"/>
            <p:nvPr/>
          </p:nvSpPr>
          <p:spPr>
            <a:xfrm>
              <a:off x="-579301" y="-66675"/>
              <a:ext cx="6996242" cy="5039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r>
                <a:rPr lang="en-US" sz="3400" b="1" i="0" spc="238" dirty="0">
                  <a:solidFill>
                    <a:srgbClr val="5271FF"/>
                  </a:solidFill>
                  <a:latin typeface="Poppins Light"/>
                </a:rPr>
                <a:t>Changes to program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17827"/>
              <a:ext cx="5533221" cy="1228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200" b="1" i="0" spc="26" dirty="0">
                  <a:solidFill>
                    <a:srgbClr val="FFBD59"/>
                  </a:solidFill>
                  <a:latin typeface="Poppins Light"/>
                </a:rPr>
                <a:t>What has changed as the program has grown?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041678" y="5508576"/>
            <a:ext cx="4186788" cy="1605251"/>
            <a:chOff x="-23809" y="-66675"/>
            <a:chExt cx="5582383" cy="214033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66675"/>
              <a:ext cx="5558574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r>
                <a:rPr lang="en-US" sz="3400" b="1" i="0" spc="238" dirty="0">
                  <a:solidFill>
                    <a:srgbClr val="5271FF"/>
                  </a:solidFill>
                  <a:latin typeface="Poppins Light"/>
                </a:rPr>
                <a:t>AAMP rolls out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23809" y="1406811"/>
              <a:ext cx="5533220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200" b="1" i="0" spc="26" dirty="0">
                  <a:solidFill>
                    <a:srgbClr val="FFBD59"/>
                  </a:solidFill>
                  <a:latin typeface="Poppins Light"/>
                </a:rPr>
                <a:t>AY 2015-16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96143" y="4616777"/>
            <a:ext cx="14695714" cy="404916"/>
            <a:chOff x="0" y="0"/>
            <a:chExt cx="19594286" cy="539888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/>
            <a:srcRect t="98176"/>
            <a:stretch>
              <a:fillRect/>
            </a:stretch>
          </p:blipFill>
          <p:spPr>
            <a:xfrm>
              <a:off x="0" y="169876"/>
              <a:ext cx="19594286" cy="200136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539888" cy="539888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035711" y="0"/>
              <a:ext cx="539888" cy="539888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017856" y="0"/>
              <a:ext cx="539888" cy="539888"/>
            </a:xfrm>
            <a:prstGeom prst="rect">
              <a:avLst/>
            </a:prstGeom>
          </p:spPr>
        </p:pic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100000">
            <a:off x="15664812" y="7703194"/>
            <a:ext cx="4801668" cy="52818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700000">
            <a:off x="-2489079" y="2189186"/>
            <a:ext cx="4801668" cy="5281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631074">
            <a:off x="-1371049" y="-4885272"/>
            <a:ext cx="8256110" cy="977054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249962" y="1580136"/>
            <a:ext cx="11009338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800"/>
              </a:lnSpc>
            </a:pPr>
            <a:r>
              <a:rPr lang="en-US" sz="6500" b="1" spc="-65" dirty="0">
                <a:solidFill>
                  <a:srgbClr val="5271FF"/>
                </a:solidFill>
                <a:latin typeface="Poppins Bold"/>
              </a:rPr>
              <a:t>AAMP</a:t>
            </a:r>
            <a:r>
              <a:rPr lang="en-US" sz="6500" b="1" i="1" spc="-65" dirty="0">
                <a:solidFill>
                  <a:srgbClr val="5271FF"/>
                </a:solidFill>
                <a:latin typeface="Poppins Bold"/>
              </a:rPr>
              <a:t> </a:t>
            </a:r>
            <a:r>
              <a:rPr lang="en-US" sz="6500" b="1" spc="-65" dirty="0">
                <a:solidFill>
                  <a:srgbClr val="5271FF"/>
                </a:solidFill>
                <a:latin typeface="Poppins Bold"/>
              </a:rPr>
              <a:t>Subcommittee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190549">
            <a:off x="12678227" y="4808088"/>
            <a:ext cx="7378601" cy="87320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700000">
            <a:off x="717630" y="-264092"/>
            <a:ext cx="4801668" cy="5281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700000">
            <a:off x="15280630" y="5977283"/>
            <a:ext cx="4801668" cy="5281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28700" y="3789983"/>
            <a:ext cx="12339349" cy="46889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445</Words>
  <Application>Microsoft Office PowerPoint</Application>
  <PresentationFormat>Custom</PresentationFormat>
  <Paragraphs>138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Poppins Bold</vt:lpstr>
      <vt:lpstr>Poppins Medium</vt:lpstr>
      <vt:lpstr>Arial</vt:lpstr>
      <vt:lpstr>Times New Roman</vt:lpstr>
      <vt:lpstr>Calibri</vt:lpstr>
      <vt:lpstr>Poppins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Advising Mentoring Program</dc:title>
  <dc:creator>Rachel Ann De Los Reyes</dc:creator>
  <cp:lastModifiedBy>Wallace E Woods</cp:lastModifiedBy>
  <cp:revision>35</cp:revision>
  <cp:lastPrinted>2019-08-19T21:01:13Z</cp:lastPrinted>
  <dcterms:created xsi:type="dcterms:W3CDTF">2006-08-16T00:00:00Z</dcterms:created>
  <dcterms:modified xsi:type="dcterms:W3CDTF">2019-08-26T23:10:42Z</dcterms:modified>
  <dc:identifier>DADh7FU0cIo</dc:identifier>
</cp:coreProperties>
</file>