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9" r:id="rId1"/>
    <p:sldMasterId id="2147483670" r:id="rId2"/>
  </p:sldMasterIdLst>
  <p:notesMasterIdLst>
    <p:notesMasterId r:id="rId12"/>
  </p:notesMasterIdLst>
  <p:sldIdLst>
    <p:sldId id="256" r:id="rId3"/>
    <p:sldId id="259" r:id="rId4"/>
    <p:sldId id="261" r:id="rId5"/>
    <p:sldId id="262" r:id="rId6"/>
    <p:sldId id="263" r:id="rId7"/>
    <p:sldId id="264" r:id="rId8"/>
    <p:sldId id="265" r:id="rId9"/>
    <p:sldId id="266" r:id="rId10"/>
    <p:sldId id="267"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0"/>
    <p:restoredTop sz="94316"/>
  </p:normalViewPr>
  <p:slideViewPr>
    <p:cSldViewPr snapToGrid="0" snapToObjects="1">
      <p:cViewPr varScale="1">
        <p:scale>
          <a:sx n="94" d="100"/>
          <a:sy n="94" d="100"/>
        </p:scale>
        <p:origin x="15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116fa8a7d_4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9116fa8a7d_4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9116fa8a7d_4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f228ec007_1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f228ec007_1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116fa8a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116fa8a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Think about how to adapt your project into something that is feasible given the current situation, or consider an entirely new project if you are not too far along. </a:t>
            </a:r>
            <a:endParaRPr dirty="0"/>
          </a:p>
          <a:p>
            <a:pPr marL="0" lvl="0" indent="0" algn="l" rtl="0">
              <a:spcBef>
                <a:spcPts val="0"/>
              </a:spcBef>
              <a:spcAft>
                <a:spcPts val="0"/>
              </a:spcAft>
              <a:buNone/>
            </a:pPr>
            <a:r>
              <a:rPr lang="en" dirty="0"/>
              <a:t>This is a good opportunity to learn a different aspect of your field, e.g., </a:t>
            </a:r>
            <a:endParaRPr dirty="0"/>
          </a:p>
          <a:p>
            <a:pPr marL="0" lvl="0" indent="0" algn="l" rtl="0">
              <a:spcBef>
                <a:spcPts val="0"/>
              </a:spcBef>
              <a:spcAft>
                <a:spcPts val="0"/>
              </a:spcAft>
              <a:buNone/>
            </a:pPr>
            <a:r>
              <a:rPr lang="en" dirty="0"/>
              <a:t>1. simulation, 2. meta-analysis of other existing datasets, 3. how to measure what you want in a new way, 4. understanding  proxy data that is close to what you want.  See this as an opportunity to broaden your skill set and having that breadth may help you in the future.  If your thesis is of the form  3 papers, make a start on one of the remaining papers, e.g., do the literature review, thing through the details of the “experiment”/case study and anticipate what problems might arise, in other words, take more time than you normally would to get it right so that when you do get to do it, you will have anticipated the problems.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Having those helpful casual conversations in the office with other students, professors, coordinators.  How do you make up for those? Being more intentional about having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You may feel like you’re not making enough progress. It is common at the best of times (impostor syndrome). But it can be worse in these times. Check in with other students and try to see how they are doing - does everyone feel the same way?  Talk to your major professor and see if she feels the same way. Maybe their productivity has diminished also.  If not, talk to your peers and your MP  to figure out what works well for them. You have a different situation, so adapt the suggestions to your case.  If your MP feels you’re not making progress, talk to them about what their expectations are and how you can meet them, or meet in the middle!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116fa8a7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116fa8a7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116fa8a7d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116fa8a7d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9116fa8a7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9116fa8a7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116fa8a7d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9116fa8a7d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9116fa8a7d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9116fa8a7d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3048000" cy="5143500"/>
          </a:xfrm>
          <a:prstGeom prst="rect">
            <a:avLst/>
          </a:prstGeom>
          <a:gradFill>
            <a:gsLst>
              <a:gs pos="0">
                <a:srgbClr val="05B3F1">
                  <a:alpha val="0"/>
                </a:srgbClr>
              </a:gs>
              <a:gs pos="100000">
                <a:srgbClr val="6600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2946600"/>
            <a:ext cx="6096000" cy="1739700"/>
          </a:xfrm>
          <a:prstGeom prst="rect">
            <a:avLst/>
          </a:prstGeom>
          <a:solidFill>
            <a:schemeClr val="lt1"/>
          </a:solidFill>
          <a:ln>
            <a:noFill/>
          </a:ln>
          <a:effectLst>
            <a:outerShdw blurRad="271463" dist="66675"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44750" y="3059700"/>
            <a:ext cx="5647800" cy="15036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Clr>
                <a:schemeClr val="accent1"/>
              </a:buClr>
              <a:buSzPts val="4800"/>
              <a:buNone/>
              <a:defRPr sz="4800">
                <a:solidFill>
                  <a:schemeClr val="accent1"/>
                </a:solidFill>
              </a:defRPr>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Quattrocento San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 name="Google Shape;75;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6" name="Google Shape;7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Quattrocento San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6"/>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8" name="Google Shape;88;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0" name="Google Shape;90;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 name="Google Shape;93;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4" name="Google Shape;94;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6" name="Google Shape;96;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18"/>
          <p:cNvSpPr txBox="1">
            <a:spLocks noGrp="1"/>
          </p:cNvSpPr>
          <p:nvPr>
            <p:ph type="body" idx="1"/>
          </p:nvPr>
        </p:nvSpPr>
        <p:spPr>
          <a:xfrm>
            <a:off x="629842"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1" name="Google Shape;101;p18"/>
          <p:cNvSpPr txBox="1">
            <a:spLocks noGrp="1"/>
          </p:cNvSpPr>
          <p:nvPr>
            <p:ph type="body" idx="2"/>
          </p:nvPr>
        </p:nvSpPr>
        <p:spPr>
          <a:xfrm>
            <a:off x="629842"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2" name="Google Shape;102;p18"/>
          <p:cNvSpPr txBox="1">
            <a:spLocks noGrp="1"/>
          </p:cNvSpPr>
          <p:nvPr>
            <p:ph type="body" idx="3"/>
          </p:nvPr>
        </p:nvSpPr>
        <p:spPr>
          <a:xfrm>
            <a:off x="4629151"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3" name="Google Shape;103;p18"/>
          <p:cNvSpPr txBox="1">
            <a:spLocks noGrp="1"/>
          </p:cNvSpPr>
          <p:nvPr>
            <p:ph type="body" idx="4"/>
          </p:nvPr>
        </p:nvSpPr>
        <p:spPr>
          <a:xfrm>
            <a:off x="4629151"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4" name="Google Shape;104;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6" name="Google Shape;106;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Quattrocento San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 name="Google Shape;114;p20"/>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5" name="Google Shape;115;p20"/>
          <p:cNvSpPr txBox="1">
            <a:spLocks noGrp="1"/>
          </p:cNvSpPr>
          <p:nvPr>
            <p:ph type="body" idx="2"/>
          </p:nvPr>
        </p:nvSpPr>
        <p:spPr>
          <a:xfrm>
            <a:off x="629841" y="1543051"/>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6" name="Google Shape;11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Quattrocento San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1"/>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2" name="Google Shape;122;p21"/>
          <p:cNvSpPr txBox="1">
            <a:spLocks noGrp="1"/>
          </p:cNvSpPr>
          <p:nvPr>
            <p:ph type="body" idx="1"/>
          </p:nvPr>
        </p:nvSpPr>
        <p:spPr>
          <a:xfrm>
            <a:off x="629841" y="1543051"/>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3" name="Google Shape;12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9" name="Google Shape;129;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 name="Google Shape;131;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0" y="1583350"/>
            <a:ext cx="7404300" cy="1739700"/>
          </a:xfrm>
          <a:prstGeom prst="rect">
            <a:avLst/>
          </a:prstGeom>
          <a:solidFill>
            <a:schemeClr val="lt1"/>
          </a:solidFill>
          <a:ln>
            <a:noFill/>
          </a:ln>
          <a:effectLst>
            <a:outerShdw blurRad="271463" dist="66675"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2012775" y="2049850"/>
            <a:ext cx="5109300" cy="483000"/>
          </a:xfrm>
          <a:prstGeom prst="rect">
            <a:avLst/>
          </a:prstGeom>
          <a:ln>
            <a:noFill/>
          </a:ln>
        </p:spPr>
        <p:txBody>
          <a:bodyPr spcFirstLastPara="1" wrap="square" lIns="0" tIns="0" rIns="0" bIns="0" anchor="b" anchorCtr="0">
            <a:noAutofit/>
          </a:bodyPr>
          <a:lstStyle>
            <a:lvl1pPr lvl="0" rtl="0">
              <a:lnSpc>
                <a:spcPct val="80000"/>
              </a:lnSpc>
              <a:spcBef>
                <a:spcPts val="0"/>
              </a:spcBef>
              <a:spcAft>
                <a:spcPts val="0"/>
              </a:spcAft>
              <a:buSzPts val="3600"/>
              <a:buNone/>
              <a:defRPr sz="3600"/>
            </a:lvl1pPr>
            <a:lvl2pPr lvl="1" rtl="0">
              <a:lnSpc>
                <a:spcPct val="80000"/>
              </a:lnSpc>
              <a:spcBef>
                <a:spcPts val="0"/>
              </a:spcBef>
              <a:spcAft>
                <a:spcPts val="0"/>
              </a:spcAft>
              <a:buSzPts val="3600"/>
              <a:buNone/>
              <a:defRPr sz="3600"/>
            </a:lvl2pPr>
            <a:lvl3pPr lvl="2" rtl="0">
              <a:lnSpc>
                <a:spcPct val="80000"/>
              </a:lnSpc>
              <a:spcBef>
                <a:spcPts val="0"/>
              </a:spcBef>
              <a:spcAft>
                <a:spcPts val="0"/>
              </a:spcAft>
              <a:buSzPts val="3600"/>
              <a:buNone/>
              <a:defRPr sz="3600"/>
            </a:lvl3pPr>
            <a:lvl4pPr lvl="3" rtl="0">
              <a:lnSpc>
                <a:spcPct val="80000"/>
              </a:lnSpc>
              <a:spcBef>
                <a:spcPts val="0"/>
              </a:spcBef>
              <a:spcAft>
                <a:spcPts val="0"/>
              </a:spcAft>
              <a:buSzPts val="3600"/>
              <a:buNone/>
              <a:defRPr sz="3600"/>
            </a:lvl4pPr>
            <a:lvl5pPr lvl="4" rtl="0">
              <a:lnSpc>
                <a:spcPct val="80000"/>
              </a:lnSpc>
              <a:spcBef>
                <a:spcPts val="0"/>
              </a:spcBef>
              <a:spcAft>
                <a:spcPts val="0"/>
              </a:spcAft>
              <a:buSzPts val="3600"/>
              <a:buNone/>
              <a:defRPr sz="3600"/>
            </a:lvl5pPr>
            <a:lvl6pPr lvl="5" rtl="0">
              <a:lnSpc>
                <a:spcPct val="80000"/>
              </a:lnSpc>
              <a:spcBef>
                <a:spcPts val="0"/>
              </a:spcBef>
              <a:spcAft>
                <a:spcPts val="0"/>
              </a:spcAft>
              <a:buSzPts val="3600"/>
              <a:buNone/>
              <a:defRPr sz="3600"/>
            </a:lvl6pPr>
            <a:lvl7pPr lvl="6" rtl="0">
              <a:lnSpc>
                <a:spcPct val="80000"/>
              </a:lnSpc>
              <a:spcBef>
                <a:spcPts val="0"/>
              </a:spcBef>
              <a:spcAft>
                <a:spcPts val="0"/>
              </a:spcAft>
              <a:buSzPts val="3600"/>
              <a:buNone/>
              <a:defRPr sz="3600"/>
            </a:lvl7pPr>
            <a:lvl8pPr lvl="7" rtl="0">
              <a:lnSpc>
                <a:spcPct val="80000"/>
              </a:lnSpc>
              <a:spcBef>
                <a:spcPts val="0"/>
              </a:spcBef>
              <a:spcAft>
                <a:spcPts val="0"/>
              </a:spcAft>
              <a:buSzPts val="3600"/>
              <a:buNone/>
              <a:defRPr sz="3600"/>
            </a:lvl8pPr>
            <a:lvl9pPr lvl="8" rtl="0">
              <a:lnSpc>
                <a:spcPct val="80000"/>
              </a:lnSpc>
              <a:spcBef>
                <a:spcPts val="0"/>
              </a:spcBef>
              <a:spcAft>
                <a:spcPts val="0"/>
              </a:spcAft>
              <a:buSzPts val="3600"/>
              <a:buNone/>
              <a:defRPr sz="3600"/>
            </a:lvl9pPr>
          </a:lstStyle>
          <a:p>
            <a:endParaRPr/>
          </a:p>
        </p:txBody>
      </p:sp>
      <p:sp>
        <p:nvSpPr>
          <p:cNvPr id="16" name="Google Shape;16;p3"/>
          <p:cNvSpPr txBox="1">
            <a:spLocks noGrp="1"/>
          </p:cNvSpPr>
          <p:nvPr>
            <p:ph type="subTitle" idx="1"/>
          </p:nvPr>
        </p:nvSpPr>
        <p:spPr>
          <a:xfrm>
            <a:off x="2012775" y="2553550"/>
            <a:ext cx="5109300" cy="3030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endParaRPr/>
          </a:p>
        </p:txBody>
      </p:sp>
      <p:sp>
        <p:nvSpPr>
          <p:cNvPr id="17" name="Google Shape;17;p3"/>
          <p:cNvSpPr/>
          <p:nvPr/>
        </p:nvSpPr>
        <p:spPr>
          <a:xfrm>
            <a:off x="0" y="1583250"/>
            <a:ext cx="1739700" cy="173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rot="5400000">
            <a:off x="5350051" y="1467545"/>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 name="Google Shape;134;p23"/>
          <p:cNvSpPr txBox="1">
            <a:spLocks noGrp="1"/>
          </p:cNvSpPr>
          <p:nvPr>
            <p:ph type="body" idx="1"/>
          </p:nvPr>
        </p:nvSpPr>
        <p:spPr>
          <a:xfrm rot="5400000">
            <a:off x="1349476"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5" name="Google Shape;135;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 name="Google Shape;137;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p:nvPr/>
        </p:nvSpPr>
        <p:spPr>
          <a:xfrm>
            <a:off x="4337263"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sldNum" idx="12"/>
          </p:nvPr>
        </p:nvSpPr>
        <p:spPr>
          <a:xfrm>
            <a:off x="4337138" y="4673650"/>
            <a:ext cx="469800" cy="469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1" name="Google Shape;21;p4"/>
          <p:cNvSpPr/>
          <p:nvPr/>
        </p:nvSpPr>
        <p:spPr>
          <a:xfrm>
            <a:off x="0" y="0"/>
            <a:ext cx="9144000" cy="5143500"/>
          </a:xfrm>
          <a:prstGeom prst="rect">
            <a:avLst/>
          </a:prstGeom>
          <a:gradFill>
            <a:gsLst>
              <a:gs pos="0">
                <a:srgbClr val="660000"/>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a:off x="-7000" y="353700"/>
            <a:ext cx="126300" cy="708300"/>
          </a:xfrm>
          <a:prstGeom prst="rect">
            <a:avLst/>
          </a:prstGeom>
          <a:gradFill>
            <a:gsLst>
              <a:gs pos="0">
                <a:srgbClr val="E6B8AF"/>
              </a:gs>
              <a:gs pos="100000">
                <a:srgbClr val="6600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304800" y="355075"/>
            <a:ext cx="8474700" cy="708300"/>
          </a:xfrm>
          <a:prstGeom prst="rect">
            <a:avLst/>
          </a:prstGeom>
          <a:ln>
            <a:noFill/>
          </a:ln>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1136000" y="1200150"/>
            <a:ext cx="6872100" cy="34734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27" name="Google Shape;27;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sp>
        <p:nvSpPr>
          <p:cNvPr id="35" name="Google Shape;35;p7"/>
          <p:cNvSpPr/>
          <p:nvPr/>
        </p:nvSpPr>
        <p:spPr>
          <a:xfrm>
            <a:off x="-7000" y="353700"/>
            <a:ext cx="126300" cy="708300"/>
          </a:xfrm>
          <a:prstGeom prst="rect">
            <a:avLst/>
          </a:prstGeom>
          <a:gradFill>
            <a:gsLst>
              <a:gs pos="0">
                <a:srgbClr val="E6B8AF"/>
              </a:gs>
              <a:gs pos="100000">
                <a:srgbClr val="6600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304800" y="355075"/>
            <a:ext cx="8474700" cy="708300"/>
          </a:xfrm>
          <a:prstGeom prst="rect">
            <a:avLst/>
          </a:prstGeom>
          <a:ln>
            <a:noFill/>
          </a:ln>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7"/>
          <p:cNvSpPr txBox="1">
            <a:spLocks noGrp="1"/>
          </p:cNvSpPr>
          <p:nvPr>
            <p:ph type="body" idx="1"/>
          </p:nvPr>
        </p:nvSpPr>
        <p:spPr>
          <a:xfrm>
            <a:off x="1136000" y="1200150"/>
            <a:ext cx="3254700" cy="3473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9" name="Google Shape;39;p7"/>
          <p:cNvSpPr txBox="1">
            <a:spLocks noGrp="1"/>
          </p:cNvSpPr>
          <p:nvPr>
            <p:ph type="body" idx="2"/>
          </p:nvPr>
        </p:nvSpPr>
        <p:spPr>
          <a:xfrm>
            <a:off x="4753180" y="1200150"/>
            <a:ext cx="3254700" cy="3473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0" name="Google Shape;40;p7"/>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8"/>
          <p:cNvSpPr/>
          <p:nvPr/>
        </p:nvSpPr>
        <p:spPr>
          <a:xfrm>
            <a:off x="-7000" y="353700"/>
            <a:ext cx="126300" cy="708300"/>
          </a:xfrm>
          <a:prstGeom prst="rect">
            <a:avLst/>
          </a:prstGeom>
          <a:gradFill>
            <a:gsLst>
              <a:gs pos="0">
                <a:srgbClr val="E6B8AF"/>
              </a:gs>
              <a:gs pos="100000">
                <a:srgbClr val="6600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304800" y="355075"/>
            <a:ext cx="8474700" cy="708300"/>
          </a:xfrm>
          <a:prstGeom prst="rect">
            <a:avLst/>
          </a:prstGeom>
          <a:ln>
            <a:noFill/>
          </a:ln>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 name="Google Shape;45;p8"/>
          <p:cNvSpPr txBox="1">
            <a:spLocks noGrp="1"/>
          </p:cNvSpPr>
          <p:nvPr>
            <p:ph type="body" idx="1"/>
          </p:nvPr>
        </p:nvSpPr>
        <p:spPr>
          <a:xfrm>
            <a:off x="1136000" y="1200150"/>
            <a:ext cx="2134800" cy="3473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6" name="Google Shape;46;p8"/>
          <p:cNvSpPr txBox="1">
            <a:spLocks noGrp="1"/>
          </p:cNvSpPr>
          <p:nvPr>
            <p:ph type="body" idx="2"/>
          </p:nvPr>
        </p:nvSpPr>
        <p:spPr>
          <a:xfrm>
            <a:off x="3472501" y="1200150"/>
            <a:ext cx="2134800" cy="3473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7" name="Google Shape;47;p8"/>
          <p:cNvSpPr txBox="1">
            <a:spLocks noGrp="1"/>
          </p:cNvSpPr>
          <p:nvPr>
            <p:ph type="body" idx="3"/>
          </p:nvPr>
        </p:nvSpPr>
        <p:spPr>
          <a:xfrm>
            <a:off x="5809002" y="1200150"/>
            <a:ext cx="2134800" cy="3473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8" name="Google Shape;48;p8"/>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p:nvPr/>
        </p:nvSpPr>
        <p:spPr>
          <a:xfrm>
            <a:off x="-7000" y="353700"/>
            <a:ext cx="126300" cy="708300"/>
          </a:xfrm>
          <a:prstGeom prst="rect">
            <a:avLst/>
          </a:prstGeom>
          <a:gradFill>
            <a:gsLst>
              <a:gs pos="0">
                <a:srgbClr val="E6B8AF"/>
              </a:gs>
              <a:gs pos="100000">
                <a:srgbClr val="6600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304800" y="355075"/>
            <a:ext cx="8474700" cy="708300"/>
          </a:xfrm>
          <a:prstGeom prst="rect">
            <a:avLst/>
          </a:prstGeom>
          <a:ln>
            <a:noFill/>
          </a:ln>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3" name="Google Shape;53;p9"/>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body" idx="1"/>
          </p:nvPr>
        </p:nvSpPr>
        <p:spPr>
          <a:xfrm>
            <a:off x="264125" y="4435200"/>
            <a:ext cx="8422500" cy="708300"/>
          </a:xfrm>
          <a:prstGeom prst="rect">
            <a:avLst/>
          </a:prstGeom>
        </p:spPr>
        <p:txBody>
          <a:bodyPr spcFirstLastPara="1" wrap="square" lIns="0" tIns="0" rIns="0" bIns="0" anchor="ctr" anchorCtr="0">
            <a:noAutofit/>
          </a:bodyPr>
          <a:lstStyle>
            <a:lvl1pPr marL="457200" lvl="0" indent="-228600" rtl="0">
              <a:spcBef>
                <a:spcPts val="360"/>
              </a:spcBef>
              <a:spcAft>
                <a:spcPts val="0"/>
              </a:spcAft>
              <a:buSzPts val="1400"/>
              <a:buNone/>
              <a:defRPr sz="1400"/>
            </a:lvl1pPr>
          </a:lstStyle>
          <a:p>
            <a:endParaRPr/>
          </a:p>
        </p:txBody>
      </p:sp>
      <p:sp>
        <p:nvSpPr>
          <p:cNvPr id="57" name="Google Shape;57;p10"/>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58" name="Google Shape;58;p10"/>
          <p:cNvSpPr/>
          <p:nvPr/>
        </p:nvSpPr>
        <p:spPr>
          <a:xfrm>
            <a:off x="-7000" y="4435200"/>
            <a:ext cx="126300" cy="708300"/>
          </a:xfrm>
          <a:prstGeom prst="rect">
            <a:avLst/>
          </a:prstGeom>
          <a:gradFill>
            <a:gsLst>
              <a:gs pos="0">
                <a:srgbClr val="FFFFFF">
                  <a:alpha val="0"/>
                </a:srgbClr>
              </a:gs>
              <a:gs pos="100000">
                <a:schemeClr val="dk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1"/>
          <p:cNvSpPr/>
          <p:nvPr/>
        </p:nvSpPr>
        <p:spPr>
          <a:xfrm>
            <a:off x="-7000" y="-25"/>
            <a:ext cx="9150900" cy="5143500"/>
          </a:xfrm>
          <a:prstGeom prst="frame">
            <a:avLst>
              <a:gd name="adj1" fmla="val 2453"/>
            </a:avLst>
          </a:prstGeom>
          <a:gradFill>
            <a:gsLst>
              <a:gs pos="0">
                <a:srgbClr val="E6B8AF"/>
              </a:gs>
              <a:gs pos="100000">
                <a:srgbClr val="6600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a:off x="4337163"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sldNum" idx="12"/>
          </p:nvPr>
        </p:nvSpPr>
        <p:spPr>
          <a:xfrm>
            <a:off x="4337038" y="4673650"/>
            <a:ext cx="469800" cy="469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74075" y="4673650"/>
            <a:ext cx="469800" cy="469800"/>
          </a:xfrm>
          <a:prstGeom prst="rect">
            <a:avLst/>
          </a:prstGeom>
          <a:noFill/>
          <a:ln>
            <a:noFill/>
          </a:ln>
        </p:spPr>
        <p:txBody>
          <a:bodyPr spcFirstLastPara="1" wrap="square" lIns="0" tIns="0" rIns="0" bIns="0" anchor="ctr" anchorCtr="0">
            <a:noAutofit/>
          </a:bodyPr>
          <a:lstStyle>
            <a:lvl1pPr lvl="0" algn="ctr" rtl="0">
              <a:buNone/>
              <a:defRPr sz="1100" b="1">
                <a:solidFill>
                  <a:schemeClr val="accent1"/>
                </a:solidFill>
                <a:latin typeface="DM Sans"/>
                <a:ea typeface="DM Sans"/>
                <a:cs typeface="DM Sans"/>
                <a:sym typeface="DM Sans"/>
              </a:defRPr>
            </a:lvl1pPr>
            <a:lvl2pPr lvl="1" algn="ctr" rtl="0">
              <a:buNone/>
              <a:defRPr sz="1100" b="1">
                <a:solidFill>
                  <a:schemeClr val="accent1"/>
                </a:solidFill>
                <a:latin typeface="DM Sans"/>
                <a:ea typeface="DM Sans"/>
                <a:cs typeface="DM Sans"/>
                <a:sym typeface="DM Sans"/>
              </a:defRPr>
            </a:lvl2pPr>
            <a:lvl3pPr lvl="2" algn="ctr" rtl="0">
              <a:buNone/>
              <a:defRPr sz="1100" b="1">
                <a:solidFill>
                  <a:schemeClr val="accent1"/>
                </a:solidFill>
                <a:latin typeface="DM Sans"/>
                <a:ea typeface="DM Sans"/>
                <a:cs typeface="DM Sans"/>
                <a:sym typeface="DM Sans"/>
              </a:defRPr>
            </a:lvl3pPr>
            <a:lvl4pPr lvl="3" algn="ctr" rtl="0">
              <a:buNone/>
              <a:defRPr sz="1100" b="1">
                <a:solidFill>
                  <a:schemeClr val="accent1"/>
                </a:solidFill>
                <a:latin typeface="DM Sans"/>
                <a:ea typeface="DM Sans"/>
                <a:cs typeface="DM Sans"/>
                <a:sym typeface="DM Sans"/>
              </a:defRPr>
            </a:lvl4pPr>
            <a:lvl5pPr lvl="4" algn="ctr" rtl="0">
              <a:buNone/>
              <a:defRPr sz="1100" b="1">
                <a:solidFill>
                  <a:schemeClr val="accent1"/>
                </a:solidFill>
                <a:latin typeface="DM Sans"/>
                <a:ea typeface="DM Sans"/>
                <a:cs typeface="DM Sans"/>
                <a:sym typeface="DM Sans"/>
              </a:defRPr>
            </a:lvl5pPr>
            <a:lvl6pPr lvl="5" algn="ctr" rtl="0">
              <a:buNone/>
              <a:defRPr sz="1100" b="1">
                <a:solidFill>
                  <a:schemeClr val="accent1"/>
                </a:solidFill>
                <a:latin typeface="DM Sans"/>
                <a:ea typeface="DM Sans"/>
                <a:cs typeface="DM Sans"/>
                <a:sym typeface="DM Sans"/>
              </a:defRPr>
            </a:lvl6pPr>
            <a:lvl7pPr lvl="6" algn="ctr" rtl="0">
              <a:buNone/>
              <a:defRPr sz="1100" b="1">
                <a:solidFill>
                  <a:schemeClr val="accent1"/>
                </a:solidFill>
                <a:latin typeface="DM Sans"/>
                <a:ea typeface="DM Sans"/>
                <a:cs typeface="DM Sans"/>
                <a:sym typeface="DM Sans"/>
              </a:defRPr>
            </a:lvl7pPr>
            <a:lvl8pPr lvl="7" algn="ctr" rtl="0">
              <a:buNone/>
              <a:defRPr sz="1100" b="1">
                <a:solidFill>
                  <a:schemeClr val="accent1"/>
                </a:solidFill>
                <a:latin typeface="DM Sans"/>
                <a:ea typeface="DM Sans"/>
                <a:cs typeface="DM Sans"/>
                <a:sym typeface="DM Sans"/>
              </a:defRPr>
            </a:lvl8pPr>
            <a:lvl9pPr lvl="8" algn="ctr" rtl="0">
              <a:buNone/>
              <a:defRPr sz="1100" b="1">
                <a:solidFill>
                  <a:schemeClr val="accent1"/>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304800" y="355075"/>
            <a:ext cx="8474700" cy="708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1pPr>
            <a:lvl2pPr lvl="1" rt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rt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rt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rt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rt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rt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rt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rt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a:p>
        </p:txBody>
      </p:sp>
      <p:sp>
        <p:nvSpPr>
          <p:cNvPr id="8" name="Google Shape;8;p1"/>
          <p:cNvSpPr txBox="1">
            <a:spLocks noGrp="1"/>
          </p:cNvSpPr>
          <p:nvPr>
            <p:ph type="body" idx="1"/>
          </p:nvPr>
        </p:nvSpPr>
        <p:spPr>
          <a:xfrm>
            <a:off x="1136000" y="1200150"/>
            <a:ext cx="6872100" cy="34734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DM Sans"/>
              <a:buChar char="▫"/>
              <a:defRPr sz="2400">
                <a:solidFill>
                  <a:schemeClr val="dk1"/>
                </a:solidFill>
                <a:latin typeface="DM Sans"/>
                <a:ea typeface="DM Sans"/>
                <a:cs typeface="DM Sans"/>
                <a:sym typeface="DM Sans"/>
              </a:defRPr>
            </a:lvl1pPr>
            <a:lvl2pPr marL="914400" lvl="1" indent="-3810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2pPr>
            <a:lvl3pPr marL="1371600" lvl="2" indent="-3810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3pPr>
            <a:lvl4pPr marL="1828800" lvl="3" indent="-3810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4pPr>
            <a:lvl5pPr marL="2286000" lvl="4" indent="-3810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5pPr>
            <a:lvl6pPr marL="2743200" lvl="5" indent="-3810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6pPr>
            <a:lvl7pPr marL="3200400" lvl="6" indent="-3810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7pPr>
            <a:lvl8pPr marL="3657600" lvl="7" indent="-3810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8pPr>
            <a:lvl9pPr marL="4114800" lvl="8" indent="-3810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Quattrocento Sans"/>
              <a:buNone/>
              <a:defRPr sz="3300" b="0" i="0" u="none" strike="noStrike" cap="non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5" name="Google Shape;65;p1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grpSp>
        <p:nvGrpSpPr>
          <p:cNvPr id="143" name="Google Shape;143;p24"/>
          <p:cNvGrpSpPr/>
          <p:nvPr/>
        </p:nvGrpSpPr>
        <p:grpSpPr>
          <a:xfrm>
            <a:off x="0" y="1200150"/>
            <a:ext cx="9144000" cy="2743200"/>
            <a:chOff x="0" y="1447800"/>
            <a:chExt cx="12192000" cy="3657600"/>
          </a:xfrm>
        </p:grpSpPr>
        <p:sp>
          <p:nvSpPr>
            <p:cNvPr id="144" name="Google Shape;144;p24"/>
            <p:cNvSpPr/>
            <p:nvPr/>
          </p:nvSpPr>
          <p:spPr>
            <a:xfrm>
              <a:off x="0" y="1447800"/>
              <a:ext cx="12192000" cy="6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45" name="Google Shape;145;p24"/>
            <p:cNvSpPr/>
            <p:nvPr/>
          </p:nvSpPr>
          <p:spPr>
            <a:xfrm>
              <a:off x="0" y="5041900"/>
              <a:ext cx="12192000" cy="6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grpSp>
      <p:sp>
        <p:nvSpPr>
          <p:cNvPr id="146" name="Google Shape;146;p24"/>
          <p:cNvSpPr/>
          <p:nvPr/>
        </p:nvSpPr>
        <p:spPr>
          <a:xfrm rot="5400000">
            <a:off x="3766947" y="2547747"/>
            <a:ext cx="5143500" cy="48006"/>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47" name="Google Shape;147;p24"/>
          <p:cNvSpPr/>
          <p:nvPr/>
        </p:nvSpPr>
        <p:spPr>
          <a:xfrm>
            <a:off x="0" y="1247775"/>
            <a:ext cx="6314694" cy="2647950"/>
          </a:xfrm>
          <a:prstGeom prst="rect">
            <a:avLst/>
          </a:prstGeom>
          <a:solidFill>
            <a:srgbClr val="79242F">
              <a:alpha val="898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48" name="Google Shape;148;p24"/>
          <p:cNvSpPr txBox="1"/>
          <p:nvPr/>
        </p:nvSpPr>
        <p:spPr>
          <a:xfrm>
            <a:off x="516611" y="2091691"/>
            <a:ext cx="5281500" cy="1477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3600"/>
              <a:buFont typeface="Quattrocento Sans"/>
              <a:buNone/>
            </a:pPr>
            <a:endParaRPr sz="900" b="1" dirty="0">
              <a:latin typeface="Proxima Nova"/>
              <a:ea typeface="Proxima Nova"/>
              <a:cs typeface="Proxima Nova"/>
              <a:sym typeface="Proxima Nova"/>
            </a:endParaRPr>
          </a:p>
          <a:p>
            <a:pPr marL="0" marR="0" lvl="0" indent="0" algn="ctr" rtl="0">
              <a:lnSpc>
                <a:spcPct val="100000"/>
              </a:lnSpc>
              <a:spcBef>
                <a:spcPts val="0"/>
              </a:spcBef>
              <a:spcAft>
                <a:spcPts val="0"/>
              </a:spcAft>
              <a:buClr>
                <a:srgbClr val="FFFFFF"/>
              </a:buClr>
              <a:buSzPts val="3000"/>
              <a:buFont typeface="Quattrocento Sans"/>
              <a:buNone/>
            </a:pPr>
            <a:r>
              <a:rPr lang="en-US" sz="3700" dirty="0">
                <a:solidFill>
                  <a:srgbClr val="FFFFFF"/>
                </a:solidFill>
                <a:latin typeface="Proxima Nova"/>
                <a:ea typeface="Proxima Nova"/>
                <a:cs typeface="Proxima Nova"/>
                <a:sym typeface="Proxima Nova"/>
              </a:rPr>
              <a:t>Remote Advising in Unprecedented Times</a:t>
            </a:r>
            <a:br>
              <a:rPr lang="en" sz="1800" dirty="0">
                <a:solidFill>
                  <a:srgbClr val="B7B7B7"/>
                </a:solidFill>
                <a:latin typeface="Proxima Nova"/>
                <a:ea typeface="Proxima Nova"/>
                <a:cs typeface="Proxima Nova"/>
                <a:sym typeface="Proxima Nova"/>
              </a:rPr>
            </a:br>
            <a:r>
              <a:rPr lang="en" sz="1800" dirty="0">
                <a:solidFill>
                  <a:srgbClr val="B7B7B7"/>
                </a:solidFill>
                <a:latin typeface="Proxima Nova"/>
                <a:ea typeface="Proxima Nova"/>
                <a:cs typeface="Proxima Nova"/>
                <a:sym typeface="Proxima Nova"/>
              </a:rPr>
              <a:t>Wednesday, September 9, 2020</a:t>
            </a:r>
            <a:endParaRPr sz="1800" i="0" u="none" strike="noStrike" cap="none" dirty="0">
              <a:solidFill>
                <a:srgbClr val="B7B7B7"/>
              </a:solidFill>
              <a:latin typeface="Proxima Nova"/>
              <a:ea typeface="Proxima Nova"/>
              <a:cs typeface="Proxima Nova"/>
              <a:sym typeface="Proxima Nova"/>
            </a:endParaRPr>
          </a:p>
        </p:txBody>
      </p:sp>
      <p:sp>
        <p:nvSpPr>
          <p:cNvPr id="149" name="Google Shape;149;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1</a:t>
            </a:fld>
            <a:endParaRPr sz="900" b="0" i="0" u="none" strike="noStrike" cap="none">
              <a:solidFill>
                <a:srgbClr val="888888"/>
              </a:solidFill>
              <a:latin typeface="Calibri"/>
              <a:ea typeface="Calibri"/>
              <a:cs typeface="Calibri"/>
              <a:sym typeface="Calibri"/>
            </a:endParaRPr>
          </a:p>
        </p:txBody>
      </p:sp>
      <p:pic>
        <p:nvPicPr>
          <p:cNvPr id="150" name="Google Shape;150;p24"/>
          <p:cNvPicPr preferRelativeResize="0"/>
          <p:nvPr/>
        </p:nvPicPr>
        <p:blipFill>
          <a:blip r:embed="rId4">
            <a:alphaModFix/>
          </a:blip>
          <a:stretch>
            <a:fillRect/>
          </a:stretch>
        </p:blipFill>
        <p:spPr>
          <a:xfrm>
            <a:off x="2337525" y="1634845"/>
            <a:ext cx="1639635" cy="51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Ideas for Remote Advising</a:t>
            </a:r>
            <a:endParaRPr dirty="0"/>
          </a:p>
        </p:txBody>
      </p:sp>
      <p:sp>
        <p:nvSpPr>
          <p:cNvPr id="172" name="Google Shape;172;p27"/>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176" name="Google Shape;176;p27"/>
          <p:cNvPicPr preferRelativeResize="0"/>
          <p:nvPr/>
        </p:nvPicPr>
        <p:blipFill rotWithShape="1">
          <a:blip r:embed="rId3">
            <a:alphaModFix/>
          </a:blip>
          <a:srcRect l="18323" r="17586"/>
          <a:stretch/>
        </p:blipFill>
        <p:spPr>
          <a:xfrm>
            <a:off x="6897940" y="255925"/>
            <a:ext cx="1545900" cy="1614900"/>
          </a:xfrm>
          <a:prstGeom prst="ellipse">
            <a:avLst/>
          </a:prstGeom>
          <a:noFill/>
          <a:ln w="28575" cap="flat" cmpd="sng">
            <a:solidFill>
              <a:srgbClr val="022851"/>
            </a:solidFill>
            <a:prstDash val="solid"/>
            <a:round/>
            <a:headEnd type="none" w="sm" len="sm"/>
            <a:tailEnd type="none" w="sm" len="sm"/>
          </a:ln>
        </p:spPr>
      </p:pic>
      <p:sp>
        <p:nvSpPr>
          <p:cNvPr id="178" name="Google Shape;178;p27"/>
          <p:cNvSpPr txBox="1"/>
          <p:nvPr/>
        </p:nvSpPr>
        <p:spPr>
          <a:xfrm>
            <a:off x="6559834" y="2085375"/>
            <a:ext cx="2003700" cy="89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b="1" dirty="0" err="1">
                <a:solidFill>
                  <a:srgbClr val="1D1C1D"/>
                </a:solidFill>
                <a:highlight>
                  <a:srgbClr val="FFFFFF"/>
                </a:highlight>
                <a:latin typeface="Proxima Nova"/>
                <a:ea typeface="Proxima Nova"/>
                <a:cs typeface="Proxima Nova"/>
                <a:sym typeface="Proxima Nova"/>
              </a:rPr>
              <a:t>Slande</a:t>
            </a:r>
            <a:r>
              <a:rPr lang="en" sz="1350" b="1" dirty="0">
                <a:solidFill>
                  <a:srgbClr val="1D1C1D"/>
                </a:solidFill>
                <a:highlight>
                  <a:srgbClr val="FFFFFF"/>
                </a:highlight>
                <a:latin typeface="Proxima Nova"/>
                <a:ea typeface="Proxima Nova"/>
                <a:cs typeface="Proxima Nova"/>
                <a:sym typeface="Proxima Nova"/>
              </a:rPr>
              <a:t> </a:t>
            </a:r>
            <a:r>
              <a:rPr lang="en" sz="1350" b="1" dirty="0" err="1">
                <a:solidFill>
                  <a:srgbClr val="1D1C1D"/>
                </a:solidFill>
                <a:highlight>
                  <a:srgbClr val="FFFFFF"/>
                </a:highlight>
                <a:latin typeface="Proxima Nova"/>
                <a:ea typeface="Proxima Nova"/>
                <a:cs typeface="Proxima Nova"/>
                <a:sym typeface="Proxima Nova"/>
              </a:rPr>
              <a:t>Erole</a:t>
            </a:r>
            <a:endParaRPr sz="1350" b="1" dirty="0">
              <a:solidFill>
                <a:srgbClr val="1D1C1D"/>
              </a:solidFill>
              <a:highlight>
                <a:srgbClr val="FFFFFF"/>
              </a:highlight>
              <a:latin typeface="Proxima Nova"/>
              <a:ea typeface="Proxima Nova"/>
              <a:cs typeface="Proxima Nova"/>
              <a:sym typeface="Proxima Nova"/>
            </a:endParaRPr>
          </a:p>
          <a:p>
            <a:pPr marL="0" lvl="0" indent="0" algn="ctr" rtl="0">
              <a:spcBef>
                <a:spcPts val="0"/>
              </a:spcBef>
              <a:spcAft>
                <a:spcPts val="0"/>
              </a:spcAft>
              <a:buNone/>
            </a:pPr>
            <a:r>
              <a:rPr lang="en" sz="1050" dirty="0">
                <a:solidFill>
                  <a:srgbClr val="1D1C1D"/>
                </a:solidFill>
                <a:highlight>
                  <a:srgbClr val="FFFFFF"/>
                </a:highlight>
                <a:latin typeface="Proxima Nova"/>
                <a:ea typeface="Proxima Nova"/>
                <a:cs typeface="Proxima Nova"/>
                <a:sym typeface="Proxima Nova"/>
              </a:rPr>
              <a:t>Ph.D. Student</a:t>
            </a:r>
            <a:endParaRPr sz="1050" dirty="0">
              <a:solidFill>
                <a:srgbClr val="1D1C1D"/>
              </a:solidFill>
              <a:highlight>
                <a:srgbClr val="FFFFFF"/>
              </a:highlight>
              <a:latin typeface="Proxima Nova"/>
              <a:ea typeface="Proxima Nova"/>
              <a:cs typeface="Proxima Nova"/>
              <a:sym typeface="Proxima Nova"/>
            </a:endParaRPr>
          </a:p>
          <a:p>
            <a:pPr marL="0" lvl="0" indent="0" algn="ctr" rtl="0">
              <a:spcBef>
                <a:spcPts val="0"/>
              </a:spcBef>
              <a:spcAft>
                <a:spcPts val="0"/>
              </a:spcAft>
              <a:buNone/>
            </a:pPr>
            <a:r>
              <a:rPr lang="en" sz="1050" dirty="0">
                <a:solidFill>
                  <a:srgbClr val="1D1C1D"/>
                </a:solidFill>
                <a:highlight>
                  <a:srgbClr val="FFFFFF"/>
                </a:highlight>
                <a:latin typeface="Proxima Nova"/>
                <a:ea typeface="Proxima Nova"/>
                <a:cs typeface="Proxima Nova"/>
                <a:sym typeface="Proxima Nova"/>
              </a:rPr>
              <a:t>Political Science</a:t>
            </a:r>
            <a:endParaRPr sz="1050" dirty="0">
              <a:solidFill>
                <a:srgbClr val="1D1C1D"/>
              </a:solidFill>
              <a:highlight>
                <a:srgbClr val="FFFFFF"/>
              </a:highlight>
              <a:latin typeface="Proxima Nova"/>
              <a:ea typeface="Proxima Nova"/>
              <a:cs typeface="Proxima Nova"/>
              <a:sym typeface="Proxima Nova"/>
            </a:endParaRPr>
          </a:p>
          <a:p>
            <a:pPr marL="0" lvl="0" indent="0" algn="ctr" rtl="0">
              <a:spcBef>
                <a:spcPts val="0"/>
              </a:spcBef>
              <a:spcAft>
                <a:spcPts val="0"/>
              </a:spcAft>
              <a:buNone/>
            </a:pPr>
            <a:r>
              <a:rPr lang="en" sz="1050" dirty="0">
                <a:solidFill>
                  <a:srgbClr val="1D1C1D"/>
                </a:solidFill>
                <a:highlight>
                  <a:srgbClr val="FFFFFF"/>
                </a:highlight>
                <a:latin typeface="Proxima Nova"/>
                <a:ea typeface="Proxima Nova"/>
                <a:cs typeface="Proxima Nova"/>
                <a:sym typeface="Proxima Nova"/>
              </a:rPr>
              <a:t>GSADC</a:t>
            </a:r>
            <a:endParaRPr sz="1050" dirty="0">
              <a:solidFill>
                <a:srgbClr val="1D1C1D"/>
              </a:solidFill>
              <a:highlight>
                <a:srgbClr val="FFFFFF"/>
              </a:highlight>
              <a:latin typeface="Proxima Nova"/>
              <a:ea typeface="Proxima Nova"/>
              <a:cs typeface="Proxima Nova"/>
              <a:sym typeface="Proxima Nova"/>
            </a:endParaRPr>
          </a:p>
        </p:txBody>
      </p:sp>
      <p:pic>
        <p:nvPicPr>
          <p:cNvPr id="179" name="Google Shape;179;p27"/>
          <p:cNvPicPr preferRelativeResize="0"/>
          <p:nvPr/>
        </p:nvPicPr>
        <p:blipFill rotWithShape="1">
          <a:blip r:embed="rId4">
            <a:alphaModFix/>
          </a:blip>
          <a:srcRect l="2839" t="1901" r="2839" b="22638"/>
          <a:stretch/>
        </p:blipFill>
        <p:spPr>
          <a:xfrm>
            <a:off x="4905024" y="2391275"/>
            <a:ext cx="1608300" cy="1614900"/>
          </a:xfrm>
          <a:prstGeom prst="ellipse">
            <a:avLst/>
          </a:prstGeom>
          <a:noFill/>
          <a:ln w="38100" cap="flat" cmpd="sng">
            <a:solidFill>
              <a:srgbClr val="BF9000"/>
            </a:solidFill>
            <a:prstDash val="solid"/>
            <a:round/>
            <a:headEnd type="none" w="sm" len="sm"/>
            <a:tailEnd type="none" w="sm" len="sm"/>
          </a:ln>
        </p:spPr>
      </p:pic>
      <p:sp>
        <p:nvSpPr>
          <p:cNvPr id="180" name="Google Shape;180;p27"/>
          <p:cNvSpPr txBox="1"/>
          <p:nvPr/>
        </p:nvSpPr>
        <p:spPr>
          <a:xfrm>
            <a:off x="4469440" y="4224250"/>
            <a:ext cx="2428500" cy="89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b="1" dirty="0">
                <a:solidFill>
                  <a:srgbClr val="1D1C1D"/>
                </a:solidFill>
                <a:highlight>
                  <a:srgbClr val="FFFFFF"/>
                </a:highlight>
                <a:latin typeface="Proxima Nova"/>
                <a:ea typeface="Proxima Nova"/>
                <a:cs typeface="Proxima Nova"/>
                <a:sym typeface="Proxima Nova"/>
              </a:rPr>
              <a:t>Ellen Hartigan-O’Connor</a:t>
            </a:r>
            <a:endParaRPr sz="1350" b="1" dirty="0">
              <a:solidFill>
                <a:srgbClr val="1D1C1D"/>
              </a:solidFill>
              <a:highlight>
                <a:srgbClr val="FFFFFF"/>
              </a:highlight>
              <a:latin typeface="Proxima Nova"/>
              <a:ea typeface="Proxima Nova"/>
              <a:cs typeface="Proxima Nova"/>
              <a:sym typeface="Proxima Nova"/>
            </a:endParaRPr>
          </a:p>
          <a:p>
            <a:pPr marL="0" lvl="0" indent="0" algn="ctr" rtl="0">
              <a:spcBef>
                <a:spcPts val="0"/>
              </a:spcBef>
              <a:spcAft>
                <a:spcPts val="0"/>
              </a:spcAft>
              <a:buNone/>
            </a:pPr>
            <a:r>
              <a:rPr lang="en" sz="1050" dirty="0">
                <a:solidFill>
                  <a:srgbClr val="1D1C1D"/>
                </a:solidFill>
                <a:highlight>
                  <a:srgbClr val="FFFFFF"/>
                </a:highlight>
                <a:latin typeface="Proxima Nova"/>
                <a:ea typeface="Proxima Nova"/>
                <a:cs typeface="Proxima Nova"/>
                <a:sym typeface="Proxima Nova"/>
              </a:rPr>
              <a:t>Associate Dean of Graduate Students and Postdoctoral Scholars</a:t>
            </a:r>
            <a:endParaRPr sz="1300" dirty="0">
              <a:latin typeface="Proxima Nova"/>
              <a:ea typeface="Proxima Nova"/>
              <a:cs typeface="Proxima Nova"/>
              <a:sym typeface="Proxima Nova"/>
            </a:endParaRPr>
          </a:p>
        </p:txBody>
      </p:sp>
      <p:sp>
        <p:nvSpPr>
          <p:cNvPr id="2" name="TextBox 1">
            <a:extLst>
              <a:ext uri="{FF2B5EF4-FFF2-40B4-BE49-F238E27FC236}">
                <a16:creationId xmlns:a16="http://schemas.microsoft.com/office/drawing/2014/main" id="{3CB14560-694A-0040-8281-E9D26792C678}"/>
              </a:ext>
            </a:extLst>
          </p:cNvPr>
          <p:cNvSpPr txBox="1"/>
          <p:nvPr/>
        </p:nvSpPr>
        <p:spPr>
          <a:xfrm>
            <a:off x="304800" y="1345018"/>
            <a:ext cx="3425588" cy="3046988"/>
          </a:xfrm>
          <a:prstGeom prst="rect">
            <a:avLst/>
          </a:prstGeom>
          <a:noFill/>
        </p:spPr>
        <p:txBody>
          <a:bodyPr wrap="square" rtlCol="0">
            <a:spAutoFit/>
          </a:bodyPr>
          <a:lstStyle/>
          <a:p>
            <a:r>
              <a:rPr lang="en-US" sz="2400" dirty="0"/>
              <a:t>• Emphasize Communication</a:t>
            </a:r>
          </a:p>
          <a:p>
            <a:endParaRPr lang="en-US" sz="2400" dirty="0"/>
          </a:p>
          <a:p>
            <a:r>
              <a:rPr lang="en-US" sz="2400" dirty="0"/>
              <a:t>• Seek Flexibility in Academic Progress</a:t>
            </a:r>
          </a:p>
          <a:p>
            <a:endParaRPr lang="en-US" sz="2400" dirty="0"/>
          </a:p>
          <a:p>
            <a:r>
              <a:rPr lang="en-US" sz="2400" dirty="0"/>
              <a:t>• Support Students in Distress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Emphasize Communication</a:t>
            </a:r>
            <a:endParaRPr dirty="0"/>
          </a:p>
        </p:txBody>
      </p:sp>
      <p:sp>
        <p:nvSpPr>
          <p:cNvPr id="196" name="Google Shape;196;p29"/>
          <p:cNvSpPr txBox="1">
            <a:spLocks noGrp="1"/>
          </p:cNvSpPr>
          <p:nvPr>
            <p:ph type="body" idx="1"/>
          </p:nvPr>
        </p:nvSpPr>
        <p:spPr>
          <a:xfrm>
            <a:off x="304800" y="1200150"/>
            <a:ext cx="8019900" cy="34734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sz="2000" dirty="0"/>
              <a:t>Learn where students are—geographically, academically, emotionally</a:t>
            </a:r>
          </a:p>
          <a:p>
            <a:pPr marL="457200" lvl="0" indent="-342900" algn="l" rtl="0">
              <a:spcBef>
                <a:spcPts val="600"/>
              </a:spcBef>
              <a:spcAft>
                <a:spcPts val="0"/>
              </a:spcAft>
              <a:buSzPts val="1800"/>
              <a:buChar char="▫"/>
            </a:pPr>
            <a:r>
              <a:rPr lang="en-US" sz="2000" dirty="0"/>
              <a:t>Make contact first, rather than waiting for students to bring concerns to you</a:t>
            </a:r>
            <a:endParaRPr sz="2000" dirty="0"/>
          </a:p>
          <a:p>
            <a:pPr marL="457200" lvl="0" indent="-342900" algn="l" rtl="0">
              <a:spcBef>
                <a:spcPts val="1000"/>
              </a:spcBef>
              <a:spcAft>
                <a:spcPts val="0"/>
              </a:spcAft>
              <a:buSzPts val="1800"/>
              <a:buChar char="▫"/>
            </a:pPr>
            <a:r>
              <a:rPr lang="en-US" sz="2000" dirty="0"/>
              <a:t>Establish expectations for communication—hours of availability, time zones, frequency</a:t>
            </a:r>
            <a:endParaRPr sz="2000" dirty="0"/>
          </a:p>
          <a:p>
            <a:pPr marL="457200" lvl="0" indent="-342900" algn="l" rtl="0">
              <a:spcBef>
                <a:spcPts val="1000"/>
              </a:spcBef>
              <a:spcAft>
                <a:spcPts val="0"/>
              </a:spcAft>
              <a:buSzPts val="1800"/>
              <a:buChar char="▫"/>
            </a:pPr>
            <a:r>
              <a:rPr lang="en-US" sz="2000" dirty="0"/>
              <a:t>Try new modes of communication—Slack, 15-minute check-in meetings</a:t>
            </a:r>
            <a:endParaRPr sz="2000" dirty="0"/>
          </a:p>
          <a:p>
            <a:pPr marL="0" lvl="0" indent="0" algn="l" rtl="0">
              <a:spcBef>
                <a:spcPts val="1000"/>
              </a:spcBef>
              <a:spcAft>
                <a:spcPts val="0"/>
              </a:spcAft>
              <a:buNone/>
            </a:pPr>
            <a:endParaRPr sz="1800" dirty="0"/>
          </a:p>
          <a:p>
            <a:pPr marL="0" lvl="0" indent="0" algn="l" rtl="0">
              <a:spcBef>
                <a:spcPts val="1000"/>
              </a:spcBef>
              <a:spcAft>
                <a:spcPts val="1000"/>
              </a:spcAft>
              <a:buNone/>
            </a:pPr>
            <a:endParaRPr sz="1800" dirty="0"/>
          </a:p>
        </p:txBody>
      </p:sp>
      <p:sp>
        <p:nvSpPr>
          <p:cNvPr id="197" name="Google Shape;197;p29"/>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ctrTitle" idx="4294967295"/>
          </p:nvPr>
        </p:nvSpPr>
        <p:spPr>
          <a:xfrm>
            <a:off x="415500" y="2105300"/>
            <a:ext cx="8313000" cy="718200"/>
          </a:xfrm>
          <a:prstGeom prst="rect">
            <a:avLst/>
          </a:prstGeom>
          <a:ln>
            <a:noFill/>
          </a:ln>
        </p:spPr>
        <p:txBody>
          <a:bodyPr spcFirstLastPara="1" wrap="square" lIns="0" tIns="0" rIns="0" bIns="0" anchor="ctr" anchorCtr="0">
            <a:noAutofit/>
          </a:bodyPr>
          <a:lstStyle/>
          <a:p>
            <a:pPr marL="0" lvl="0" indent="0" algn="ctr" rtl="0">
              <a:spcBef>
                <a:spcPts val="0"/>
              </a:spcBef>
              <a:spcAft>
                <a:spcPts val="0"/>
              </a:spcAft>
              <a:buNone/>
            </a:pPr>
            <a:r>
              <a:rPr lang="en" sz="6000">
                <a:latin typeface="Proxima Nova"/>
                <a:ea typeface="Proxima Nova"/>
                <a:cs typeface="Proxima Nova"/>
                <a:sym typeface="Proxima Nova"/>
              </a:rPr>
              <a:t>Questions &amp; Answers</a:t>
            </a:r>
            <a:endParaRPr sz="6000">
              <a:latin typeface="Proxima Nova"/>
              <a:ea typeface="Proxima Nova"/>
              <a:cs typeface="Proxima Nova"/>
              <a:sym typeface="Proxima Nova"/>
            </a:endParaRPr>
          </a:p>
        </p:txBody>
      </p:sp>
      <p:sp>
        <p:nvSpPr>
          <p:cNvPr id="203" name="Google Shape;203;p30"/>
          <p:cNvSpPr txBox="1">
            <a:spLocks noGrp="1"/>
          </p:cNvSpPr>
          <p:nvPr>
            <p:ph type="subTitle" idx="4294967295"/>
          </p:nvPr>
        </p:nvSpPr>
        <p:spPr>
          <a:xfrm>
            <a:off x="1102950" y="2823500"/>
            <a:ext cx="6938100" cy="784800"/>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n" sz="3200" b="1"/>
              <a:t>Please post questions using the Q&amp;A feature in Zoom.</a:t>
            </a:r>
            <a:endParaRPr sz="3200" b="1"/>
          </a:p>
        </p:txBody>
      </p:sp>
      <p:sp>
        <p:nvSpPr>
          <p:cNvPr id="204" name="Google Shape;204;p30"/>
          <p:cNvSpPr txBox="1">
            <a:spLocks noGrp="1"/>
          </p:cNvSpPr>
          <p:nvPr>
            <p:ph type="sldNum" idx="12"/>
          </p:nvPr>
        </p:nvSpPr>
        <p:spPr>
          <a:xfrm>
            <a:off x="4337038"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5" name="Google Shape;205;p30"/>
          <p:cNvGrpSpPr/>
          <p:nvPr/>
        </p:nvGrpSpPr>
        <p:grpSpPr>
          <a:xfrm>
            <a:off x="3982555" y="1009595"/>
            <a:ext cx="542981" cy="616662"/>
            <a:chOff x="7079349" y="2005283"/>
            <a:chExt cx="187364" cy="231020"/>
          </a:xfrm>
        </p:grpSpPr>
        <p:sp>
          <p:nvSpPr>
            <p:cNvPr id="206" name="Google Shape;206;p30"/>
            <p:cNvSpPr/>
            <p:nvPr/>
          </p:nvSpPr>
          <p:spPr>
            <a:xfrm>
              <a:off x="7158711" y="2109282"/>
              <a:ext cx="29834" cy="17890"/>
            </a:xfrm>
            <a:custGeom>
              <a:avLst/>
              <a:gdLst/>
              <a:ahLst/>
              <a:cxnLst/>
              <a:rect l="l" t="t" r="r" b="b"/>
              <a:pathLst>
                <a:path w="29834" h="17890" extrusionOk="0">
                  <a:moveTo>
                    <a:pt x="20884" y="0"/>
                  </a:moveTo>
                  <a:lnTo>
                    <a:pt x="8950" y="0"/>
                  </a:lnTo>
                  <a:cubicBezTo>
                    <a:pt x="4177" y="0"/>
                    <a:pt x="0" y="4174"/>
                    <a:pt x="0" y="8945"/>
                  </a:cubicBezTo>
                  <a:cubicBezTo>
                    <a:pt x="0" y="13716"/>
                    <a:pt x="4177" y="17890"/>
                    <a:pt x="8950" y="17890"/>
                  </a:cubicBezTo>
                  <a:lnTo>
                    <a:pt x="20884" y="17890"/>
                  </a:lnTo>
                  <a:cubicBezTo>
                    <a:pt x="25658" y="17890"/>
                    <a:pt x="29835" y="13716"/>
                    <a:pt x="29835" y="8945"/>
                  </a:cubicBezTo>
                  <a:cubicBezTo>
                    <a:pt x="29238" y="4174"/>
                    <a:pt x="25658" y="0"/>
                    <a:pt x="20884"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30"/>
            <p:cNvSpPr/>
            <p:nvPr/>
          </p:nvSpPr>
          <p:spPr>
            <a:xfrm>
              <a:off x="7079349" y="2005283"/>
              <a:ext cx="187364" cy="231020"/>
            </a:xfrm>
            <a:custGeom>
              <a:avLst/>
              <a:gdLst/>
              <a:ahLst/>
              <a:cxnLst/>
              <a:rect l="l" t="t" r="r" b="b"/>
              <a:pathLst>
                <a:path w="187364" h="231020" extrusionOk="0">
                  <a:moveTo>
                    <a:pt x="43560" y="16336"/>
                  </a:moveTo>
                  <a:cubicBezTo>
                    <a:pt x="40576" y="24088"/>
                    <a:pt x="42963" y="31244"/>
                    <a:pt x="45350" y="36015"/>
                  </a:cubicBezTo>
                  <a:cubicBezTo>
                    <a:pt x="33416" y="48538"/>
                    <a:pt x="25659" y="65832"/>
                    <a:pt x="25659" y="84319"/>
                  </a:cubicBezTo>
                  <a:cubicBezTo>
                    <a:pt x="25659" y="89686"/>
                    <a:pt x="26256" y="94457"/>
                    <a:pt x="27449" y="99824"/>
                  </a:cubicBezTo>
                  <a:cubicBezTo>
                    <a:pt x="23869" y="101613"/>
                    <a:pt x="22079" y="105788"/>
                    <a:pt x="22676" y="109366"/>
                  </a:cubicBezTo>
                  <a:cubicBezTo>
                    <a:pt x="23869" y="113540"/>
                    <a:pt x="27449" y="116522"/>
                    <a:pt x="31029" y="116522"/>
                  </a:cubicBezTo>
                  <a:cubicBezTo>
                    <a:pt x="31626" y="116522"/>
                    <a:pt x="32223" y="116522"/>
                    <a:pt x="32819" y="116522"/>
                  </a:cubicBezTo>
                  <a:cubicBezTo>
                    <a:pt x="32819" y="116522"/>
                    <a:pt x="32819" y="116522"/>
                    <a:pt x="32819" y="116522"/>
                  </a:cubicBezTo>
                  <a:cubicBezTo>
                    <a:pt x="38190" y="126660"/>
                    <a:pt x="45350" y="135009"/>
                    <a:pt x="54301" y="141569"/>
                  </a:cubicBezTo>
                  <a:cubicBezTo>
                    <a:pt x="42367" y="145147"/>
                    <a:pt x="32223" y="151707"/>
                    <a:pt x="23869" y="160056"/>
                  </a:cubicBezTo>
                  <a:cubicBezTo>
                    <a:pt x="-595" y="185102"/>
                    <a:pt x="1" y="220287"/>
                    <a:pt x="1" y="222076"/>
                  </a:cubicBezTo>
                  <a:cubicBezTo>
                    <a:pt x="1" y="226846"/>
                    <a:pt x="4178" y="231021"/>
                    <a:pt x="8952" y="231021"/>
                  </a:cubicBezTo>
                  <a:cubicBezTo>
                    <a:pt x="8952" y="231021"/>
                    <a:pt x="8952" y="231021"/>
                    <a:pt x="8952" y="231021"/>
                  </a:cubicBezTo>
                  <a:cubicBezTo>
                    <a:pt x="13725" y="231021"/>
                    <a:pt x="17902" y="226846"/>
                    <a:pt x="17306" y="222076"/>
                  </a:cubicBezTo>
                  <a:cubicBezTo>
                    <a:pt x="17306" y="222076"/>
                    <a:pt x="16709" y="192855"/>
                    <a:pt x="36400" y="173175"/>
                  </a:cubicBezTo>
                  <a:cubicBezTo>
                    <a:pt x="48334" y="161248"/>
                    <a:pt x="65638" y="154688"/>
                    <a:pt x="87715" y="155285"/>
                  </a:cubicBezTo>
                  <a:cubicBezTo>
                    <a:pt x="88312" y="155285"/>
                    <a:pt x="89505" y="155285"/>
                    <a:pt x="90102" y="154688"/>
                  </a:cubicBezTo>
                  <a:cubicBezTo>
                    <a:pt x="91892" y="154688"/>
                    <a:pt x="93086" y="154688"/>
                    <a:pt x="94876" y="154688"/>
                  </a:cubicBezTo>
                  <a:cubicBezTo>
                    <a:pt x="96069" y="154688"/>
                    <a:pt x="96666" y="154688"/>
                    <a:pt x="97859" y="154688"/>
                  </a:cubicBezTo>
                  <a:cubicBezTo>
                    <a:pt x="98456" y="154688"/>
                    <a:pt x="99053" y="154688"/>
                    <a:pt x="99649" y="154688"/>
                  </a:cubicBezTo>
                  <a:cubicBezTo>
                    <a:pt x="121727" y="154092"/>
                    <a:pt x="139031" y="160652"/>
                    <a:pt x="150965" y="172579"/>
                  </a:cubicBezTo>
                  <a:cubicBezTo>
                    <a:pt x="170059" y="191662"/>
                    <a:pt x="170059" y="220883"/>
                    <a:pt x="170059" y="221479"/>
                  </a:cubicBezTo>
                  <a:cubicBezTo>
                    <a:pt x="170059" y="226250"/>
                    <a:pt x="173639" y="230425"/>
                    <a:pt x="178413" y="230425"/>
                  </a:cubicBezTo>
                  <a:cubicBezTo>
                    <a:pt x="178413" y="230425"/>
                    <a:pt x="178413" y="230425"/>
                    <a:pt x="178413" y="230425"/>
                  </a:cubicBezTo>
                  <a:cubicBezTo>
                    <a:pt x="183186" y="230425"/>
                    <a:pt x="187363" y="226846"/>
                    <a:pt x="187363" y="221479"/>
                  </a:cubicBezTo>
                  <a:cubicBezTo>
                    <a:pt x="187363" y="219690"/>
                    <a:pt x="187960" y="184506"/>
                    <a:pt x="163496" y="159459"/>
                  </a:cubicBezTo>
                  <a:cubicBezTo>
                    <a:pt x="155739" y="151110"/>
                    <a:pt x="145595" y="145147"/>
                    <a:pt x="134257" y="141569"/>
                  </a:cubicBezTo>
                  <a:cubicBezTo>
                    <a:pt x="152158" y="129045"/>
                    <a:pt x="164092" y="108173"/>
                    <a:pt x="164092" y="84319"/>
                  </a:cubicBezTo>
                  <a:cubicBezTo>
                    <a:pt x="164092" y="46153"/>
                    <a:pt x="133064" y="14547"/>
                    <a:pt x="94279" y="14547"/>
                  </a:cubicBezTo>
                  <a:cubicBezTo>
                    <a:pt x="93086" y="14547"/>
                    <a:pt x="91295" y="14547"/>
                    <a:pt x="90102" y="14547"/>
                  </a:cubicBezTo>
                  <a:cubicBezTo>
                    <a:pt x="88909" y="10969"/>
                    <a:pt x="85328" y="5601"/>
                    <a:pt x="79361" y="2620"/>
                  </a:cubicBezTo>
                  <a:cubicBezTo>
                    <a:pt x="75185" y="234"/>
                    <a:pt x="68621" y="-1555"/>
                    <a:pt x="59074" y="2023"/>
                  </a:cubicBezTo>
                  <a:cubicBezTo>
                    <a:pt x="51317" y="6198"/>
                    <a:pt x="45947" y="10372"/>
                    <a:pt x="43560" y="16336"/>
                  </a:cubicBezTo>
                  <a:close/>
                  <a:moveTo>
                    <a:pt x="66235" y="41382"/>
                  </a:moveTo>
                  <a:cubicBezTo>
                    <a:pt x="68025" y="43768"/>
                    <a:pt x="70411" y="47346"/>
                    <a:pt x="73395" y="50328"/>
                  </a:cubicBezTo>
                  <a:cubicBezTo>
                    <a:pt x="71008" y="59273"/>
                    <a:pt x="63848" y="81338"/>
                    <a:pt x="43560" y="93265"/>
                  </a:cubicBezTo>
                  <a:cubicBezTo>
                    <a:pt x="42963" y="90283"/>
                    <a:pt x="42963" y="87301"/>
                    <a:pt x="42963" y="84319"/>
                  </a:cubicBezTo>
                  <a:cubicBezTo>
                    <a:pt x="42963" y="67025"/>
                    <a:pt x="52510" y="50924"/>
                    <a:pt x="66235" y="41382"/>
                  </a:cubicBezTo>
                  <a:close/>
                  <a:moveTo>
                    <a:pt x="95472" y="136798"/>
                  </a:moveTo>
                  <a:cubicBezTo>
                    <a:pt x="76378" y="136798"/>
                    <a:pt x="59074" y="126064"/>
                    <a:pt x="50124" y="110559"/>
                  </a:cubicBezTo>
                  <a:cubicBezTo>
                    <a:pt x="72201" y="99228"/>
                    <a:pt x="82942" y="78356"/>
                    <a:pt x="88312" y="64640"/>
                  </a:cubicBezTo>
                  <a:cubicBezTo>
                    <a:pt x="102036" y="75374"/>
                    <a:pt x="121130" y="86108"/>
                    <a:pt x="147385" y="89090"/>
                  </a:cubicBezTo>
                  <a:cubicBezTo>
                    <a:pt x="144998" y="115926"/>
                    <a:pt x="122324" y="136798"/>
                    <a:pt x="95472" y="136798"/>
                  </a:cubicBezTo>
                  <a:close/>
                  <a:moveTo>
                    <a:pt x="145595" y="71200"/>
                  </a:moveTo>
                  <a:cubicBezTo>
                    <a:pt x="110987" y="65832"/>
                    <a:pt x="91892" y="45557"/>
                    <a:pt x="82942" y="34226"/>
                  </a:cubicBezTo>
                  <a:cubicBezTo>
                    <a:pt x="87119" y="33033"/>
                    <a:pt x="91295" y="32437"/>
                    <a:pt x="95472" y="32437"/>
                  </a:cubicBezTo>
                  <a:cubicBezTo>
                    <a:pt x="119340" y="32437"/>
                    <a:pt x="139628" y="49135"/>
                    <a:pt x="145595" y="71200"/>
                  </a:cubicBezTo>
                  <a:close/>
                  <a:moveTo>
                    <a:pt x="59671" y="23492"/>
                  </a:moveTo>
                  <a:cubicBezTo>
                    <a:pt x="59671" y="23492"/>
                    <a:pt x="60864" y="21703"/>
                    <a:pt x="65638" y="19317"/>
                  </a:cubicBezTo>
                  <a:cubicBezTo>
                    <a:pt x="67428" y="18721"/>
                    <a:pt x="69815" y="18125"/>
                    <a:pt x="71605" y="18721"/>
                  </a:cubicBezTo>
                  <a:cubicBezTo>
                    <a:pt x="71605" y="18721"/>
                    <a:pt x="71605" y="18721"/>
                    <a:pt x="71605" y="18721"/>
                  </a:cubicBezTo>
                  <a:cubicBezTo>
                    <a:pt x="67428" y="20510"/>
                    <a:pt x="63251" y="22299"/>
                    <a:pt x="59074" y="24684"/>
                  </a:cubicBezTo>
                  <a:cubicBezTo>
                    <a:pt x="59671" y="24088"/>
                    <a:pt x="59671" y="23492"/>
                    <a:pt x="59671" y="234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8" name="Google Shape;208;p30"/>
          <p:cNvGrpSpPr/>
          <p:nvPr/>
        </p:nvGrpSpPr>
        <p:grpSpPr>
          <a:xfrm>
            <a:off x="4772652" y="1399396"/>
            <a:ext cx="506458" cy="560814"/>
            <a:chOff x="6343030" y="2566084"/>
            <a:chExt cx="201087" cy="228997"/>
          </a:xfrm>
        </p:grpSpPr>
        <p:sp>
          <p:nvSpPr>
            <p:cNvPr id="209" name="Google Shape;209;p30"/>
            <p:cNvSpPr/>
            <p:nvPr/>
          </p:nvSpPr>
          <p:spPr>
            <a:xfrm>
              <a:off x="6343030" y="2566084"/>
              <a:ext cx="201087" cy="228997"/>
            </a:xfrm>
            <a:custGeom>
              <a:avLst/>
              <a:gdLst/>
              <a:ahLst/>
              <a:cxnLst/>
              <a:rect l="l" t="t" r="r" b="b"/>
              <a:pathLst>
                <a:path w="201087" h="228997" extrusionOk="0">
                  <a:moveTo>
                    <a:pt x="1" y="220649"/>
                  </a:moveTo>
                  <a:cubicBezTo>
                    <a:pt x="1" y="225420"/>
                    <a:pt x="4178" y="228998"/>
                    <a:pt x="8951" y="228998"/>
                  </a:cubicBezTo>
                  <a:cubicBezTo>
                    <a:pt x="8951" y="228998"/>
                    <a:pt x="8951" y="228998"/>
                    <a:pt x="8951" y="228998"/>
                  </a:cubicBezTo>
                  <a:cubicBezTo>
                    <a:pt x="13725" y="228998"/>
                    <a:pt x="17902" y="224823"/>
                    <a:pt x="17902" y="220053"/>
                  </a:cubicBezTo>
                  <a:cubicBezTo>
                    <a:pt x="17902" y="219456"/>
                    <a:pt x="17902" y="187850"/>
                    <a:pt x="38786" y="166977"/>
                  </a:cubicBezTo>
                  <a:cubicBezTo>
                    <a:pt x="51317" y="154454"/>
                    <a:pt x="69814" y="147894"/>
                    <a:pt x="93085" y="147894"/>
                  </a:cubicBezTo>
                  <a:cubicBezTo>
                    <a:pt x="93682" y="147894"/>
                    <a:pt x="94279" y="147894"/>
                    <a:pt x="94279" y="147894"/>
                  </a:cubicBezTo>
                  <a:cubicBezTo>
                    <a:pt x="94875" y="147894"/>
                    <a:pt x="95472" y="147894"/>
                    <a:pt x="96665" y="147894"/>
                  </a:cubicBezTo>
                  <a:cubicBezTo>
                    <a:pt x="97859" y="147894"/>
                    <a:pt x="99649" y="147894"/>
                    <a:pt x="100842" y="147894"/>
                  </a:cubicBezTo>
                  <a:cubicBezTo>
                    <a:pt x="102036" y="147894"/>
                    <a:pt x="103826" y="147894"/>
                    <a:pt x="105019" y="147894"/>
                  </a:cubicBezTo>
                  <a:cubicBezTo>
                    <a:pt x="105616" y="147894"/>
                    <a:pt x="106213" y="147894"/>
                    <a:pt x="107406" y="147894"/>
                  </a:cubicBezTo>
                  <a:cubicBezTo>
                    <a:pt x="107406" y="147894"/>
                    <a:pt x="107406" y="147894"/>
                    <a:pt x="107406" y="147894"/>
                  </a:cubicBezTo>
                  <a:cubicBezTo>
                    <a:pt x="131274" y="147298"/>
                    <a:pt x="149771" y="153858"/>
                    <a:pt x="162899" y="166977"/>
                  </a:cubicBezTo>
                  <a:cubicBezTo>
                    <a:pt x="183783" y="187850"/>
                    <a:pt x="183783" y="219456"/>
                    <a:pt x="183783" y="220053"/>
                  </a:cubicBezTo>
                  <a:cubicBezTo>
                    <a:pt x="183783" y="224823"/>
                    <a:pt x="187363" y="228998"/>
                    <a:pt x="192136" y="228998"/>
                  </a:cubicBezTo>
                  <a:cubicBezTo>
                    <a:pt x="192136" y="228998"/>
                    <a:pt x="192136" y="228998"/>
                    <a:pt x="192136" y="228998"/>
                  </a:cubicBezTo>
                  <a:cubicBezTo>
                    <a:pt x="196910" y="228998"/>
                    <a:pt x="201087" y="225420"/>
                    <a:pt x="201087" y="220053"/>
                  </a:cubicBezTo>
                  <a:cubicBezTo>
                    <a:pt x="201087" y="218263"/>
                    <a:pt x="201684" y="180694"/>
                    <a:pt x="175429" y="154454"/>
                  </a:cubicBezTo>
                  <a:cubicBezTo>
                    <a:pt x="166479" y="145509"/>
                    <a:pt x="155142" y="138949"/>
                    <a:pt x="142611" y="134775"/>
                  </a:cubicBezTo>
                  <a:cubicBezTo>
                    <a:pt x="162302" y="121655"/>
                    <a:pt x="175429" y="98994"/>
                    <a:pt x="175429" y="73351"/>
                  </a:cubicBezTo>
                  <a:cubicBezTo>
                    <a:pt x="175429" y="69176"/>
                    <a:pt x="174832" y="65002"/>
                    <a:pt x="174235" y="61424"/>
                  </a:cubicBezTo>
                  <a:cubicBezTo>
                    <a:pt x="176622" y="60231"/>
                    <a:pt x="177816" y="59635"/>
                    <a:pt x="178412" y="59635"/>
                  </a:cubicBezTo>
                  <a:cubicBezTo>
                    <a:pt x="182589" y="57249"/>
                    <a:pt x="183783" y="51882"/>
                    <a:pt x="181396" y="47708"/>
                  </a:cubicBezTo>
                  <a:cubicBezTo>
                    <a:pt x="179009" y="43534"/>
                    <a:pt x="173639" y="42341"/>
                    <a:pt x="169462" y="44726"/>
                  </a:cubicBezTo>
                  <a:cubicBezTo>
                    <a:pt x="169462" y="44726"/>
                    <a:pt x="169462" y="44726"/>
                    <a:pt x="169462" y="44726"/>
                  </a:cubicBezTo>
                  <a:cubicBezTo>
                    <a:pt x="158125" y="18487"/>
                    <a:pt x="131870" y="0"/>
                    <a:pt x="101439" y="0"/>
                  </a:cubicBezTo>
                  <a:cubicBezTo>
                    <a:pt x="71604" y="0"/>
                    <a:pt x="45946" y="17890"/>
                    <a:pt x="34013" y="42937"/>
                  </a:cubicBezTo>
                  <a:cubicBezTo>
                    <a:pt x="34013" y="42937"/>
                    <a:pt x="34013" y="42937"/>
                    <a:pt x="34013" y="43534"/>
                  </a:cubicBezTo>
                  <a:cubicBezTo>
                    <a:pt x="29836" y="53075"/>
                    <a:pt x="27449" y="63213"/>
                    <a:pt x="27449" y="74543"/>
                  </a:cubicBezTo>
                  <a:cubicBezTo>
                    <a:pt x="27449" y="100187"/>
                    <a:pt x="40576" y="122848"/>
                    <a:pt x="60267" y="135967"/>
                  </a:cubicBezTo>
                  <a:cubicBezTo>
                    <a:pt x="47140" y="140142"/>
                    <a:pt x="36399" y="146702"/>
                    <a:pt x="27449" y="155647"/>
                  </a:cubicBezTo>
                  <a:cubicBezTo>
                    <a:pt x="-596" y="181886"/>
                    <a:pt x="1" y="219456"/>
                    <a:pt x="1" y="220649"/>
                  </a:cubicBezTo>
                  <a:close/>
                  <a:moveTo>
                    <a:pt x="149771" y="47708"/>
                  </a:moveTo>
                  <a:cubicBezTo>
                    <a:pt x="142014" y="47112"/>
                    <a:pt x="131274" y="44726"/>
                    <a:pt x="119340" y="36974"/>
                  </a:cubicBezTo>
                  <a:cubicBezTo>
                    <a:pt x="101439" y="25643"/>
                    <a:pt x="82345" y="25047"/>
                    <a:pt x="66831" y="28028"/>
                  </a:cubicBezTo>
                  <a:cubicBezTo>
                    <a:pt x="76378" y="21469"/>
                    <a:pt x="87715" y="17294"/>
                    <a:pt x="99649" y="17294"/>
                  </a:cubicBezTo>
                  <a:cubicBezTo>
                    <a:pt x="121726" y="17294"/>
                    <a:pt x="140224" y="29817"/>
                    <a:pt x="149771" y="47708"/>
                  </a:cubicBezTo>
                  <a:close/>
                  <a:moveTo>
                    <a:pt x="43560" y="73947"/>
                  </a:moveTo>
                  <a:cubicBezTo>
                    <a:pt x="43560" y="66791"/>
                    <a:pt x="44753" y="59635"/>
                    <a:pt x="47736" y="53075"/>
                  </a:cubicBezTo>
                  <a:cubicBezTo>
                    <a:pt x="56090" y="48901"/>
                    <a:pt x="85328" y="36377"/>
                    <a:pt x="110389" y="51882"/>
                  </a:cubicBezTo>
                  <a:cubicBezTo>
                    <a:pt x="127097" y="62617"/>
                    <a:pt x="141417" y="65598"/>
                    <a:pt x="152755" y="65598"/>
                  </a:cubicBezTo>
                  <a:cubicBezTo>
                    <a:pt x="153948" y="65598"/>
                    <a:pt x="155142" y="65598"/>
                    <a:pt x="156335" y="65598"/>
                  </a:cubicBezTo>
                  <a:cubicBezTo>
                    <a:pt x="156932" y="68580"/>
                    <a:pt x="156932" y="70966"/>
                    <a:pt x="156932" y="73947"/>
                  </a:cubicBezTo>
                  <a:cubicBezTo>
                    <a:pt x="156932" y="104957"/>
                    <a:pt x="131870" y="130600"/>
                    <a:pt x="100246" y="130600"/>
                  </a:cubicBezTo>
                  <a:cubicBezTo>
                    <a:pt x="68621" y="130600"/>
                    <a:pt x="43560" y="104957"/>
                    <a:pt x="43560" y="739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0"/>
            <p:cNvSpPr/>
            <p:nvPr/>
          </p:nvSpPr>
          <p:spPr>
            <a:xfrm>
              <a:off x="6426303" y="2662982"/>
              <a:ext cx="32194" cy="18197"/>
            </a:xfrm>
            <a:custGeom>
              <a:avLst/>
              <a:gdLst/>
              <a:ahLst/>
              <a:cxnLst/>
              <a:rect l="l" t="t" r="r" b="b"/>
              <a:pathLst>
                <a:path w="32194" h="18197" extrusionOk="0">
                  <a:moveTo>
                    <a:pt x="6232" y="17005"/>
                  </a:moveTo>
                  <a:cubicBezTo>
                    <a:pt x="6829" y="17005"/>
                    <a:pt x="11006" y="18197"/>
                    <a:pt x="16376" y="18197"/>
                  </a:cubicBezTo>
                  <a:cubicBezTo>
                    <a:pt x="19359" y="18197"/>
                    <a:pt x="22343" y="17601"/>
                    <a:pt x="25923" y="17005"/>
                  </a:cubicBezTo>
                  <a:cubicBezTo>
                    <a:pt x="30697" y="15812"/>
                    <a:pt x="33083" y="11041"/>
                    <a:pt x="31890" y="6271"/>
                  </a:cubicBezTo>
                  <a:cubicBezTo>
                    <a:pt x="30697" y="1500"/>
                    <a:pt x="25923" y="-886"/>
                    <a:pt x="21149" y="307"/>
                  </a:cubicBezTo>
                  <a:cubicBezTo>
                    <a:pt x="16376" y="1500"/>
                    <a:pt x="11602" y="307"/>
                    <a:pt x="11602" y="307"/>
                  </a:cubicBezTo>
                  <a:cubicBezTo>
                    <a:pt x="6829" y="-886"/>
                    <a:pt x="2055" y="1500"/>
                    <a:pt x="265" y="5674"/>
                  </a:cubicBezTo>
                  <a:cubicBezTo>
                    <a:pt x="-928" y="10445"/>
                    <a:pt x="2055" y="15216"/>
                    <a:pt x="6232" y="170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1" name="Google Shape;211;p30"/>
          <p:cNvSpPr/>
          <p:nvPr/>
        </p:nvSpPr>
        <p:spPr>
          <a:xfrm>
            <a:off x="4554929" y="1091081"/>
            <a:ext cx="338956" cy="30831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792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Seek Flexibility in Academic Progress</a:t>
            </a:r>
            <a:endParaRPr dirty="0"/>
          </a:p>
        </p:txBody>
      </p:sp>
      <p:sp>
        <p:nvSpPr>
          <p:cNvPr id="217" name="Google Shape;217;p31"/>
          <p:cNvSpPr txBox="1">
            <a:spLocks noGrp="1"/>
          </p:cNvSpPr>
          <p:nvPr>
            <p:ph type="body" idx="1"/>
          </p:nvPr>
        </p:nvSpPr>
        <p:spPr>
          <a:xfrm>
            <a:off x="304800" y="1200150"/>
            <a:ext cx="7911600" cy="34734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sz="2000" dirty="0"/>
              <a:t>Acknowledge and work with individual circumstances</a:t>
            </a:r>
            <a:endParaRPr sz="2000" dirty="0"/>
          </a:p>
          <a:p>
            <a:pPr marL="457200" lvl="0" indent="-342900" algn="l" rtl="0">
              <a:spcBef>
                <a:spcPts val="1000"/>
              </a:spcBef>
              <a:spcAft>
                <a:spcPts val="0"/>
              </a:spcAft>
              <a:buSzPts val="1800"/>
              <a:buChar char="▫"/>
            </a:pPr>
            <a:r>
              <a:rPr lang="en-US" sz="2000" dirty="0"/>
              <a:t>Establish and celebrate smaller, short-term milestones</a:t>
            </a:r>
            <a:endParaRPr sz="2000" dirty="0"/>
          </a:p>
          <a:p>
            <a:pPr marL="457200" lvl="0" indent="-342900" algn="l" rtl="0">
              <a:spcBef>
                <a:spcPts val="1000"/>
              </a:spcBef>
              <a:spcAft>
                <a:spcPts val="0"/>
              </a:spcAft>
              <a:buSzPts val="1800"/>
              <a:buChar char="▫"/>
            </a:pPr>
            <a:r>
              <a:rPr lang="en-US" sz="2000" dirty="0"/>
              <a:t>Brainstorm alternative ways forward, such as adjusting research focus, switching the sequence of intermediate steps, or identifying different modalities</a:t>
            </a:r>
            <a:endParaRPr sz="2000" dirty="0"/>
          </a:p>
          <a:p>
            <a:pPr marL="457200" lvl="0" indent="-342900" algn="l" rtl="0">
              <a:spcBef>
                <a:spcPts val="1000"/>
              </a:spcBef>
              <a:spcAft>
                <a:spcPts val="1000"/>
              </a:spcAft>
              <a:buSzPts val="1800"/>
              <a:buChar char="▫"/>
            </a:pPr>
            <a:r>
              <a:rPr lang="en" sz="2000" dirty="0"/>
              <a:t>Consider exceptions when it makes sense, but help students think through consequences</a:t>
            </a:r>
            <a:endParaRPr sz="2000" dirty="0"/>
          </a:p>
        </p:txBody>
      </p:sp>
      <p:sp>
        <p:nvSpPr>
          <p:cNvPr id="218" name="Google Shape;218;p31"/>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ctrTitle" idx="4294967295"/>
          </p:nvPr>
        </p:nvSpPr>
        <p:spPr>
          <a:xfrm>
            <a:off x="415500" y="2105300"/>
            <a:ext cx="8313000" cy="718200"/>
          </a:xfrm>
          <a:prstGeom prst="rect">
            <a:avLst/>
          </a:prstGeom>
          <a:ln>
            <a:noFill/>
          </a:ln>
        </p:spPr>
        <p:txBody>
          <a:bodyPr spcFirstLastPara="1" wrap="square" lIns="0" tIns="0" rIns="0" bIns="0" anchor="ctr" anchorCtr="0">
            <a:noAutofit/>
          </a:bodyPr>
          <a:lstStyle/>
          <a:p>
            <a:pPr marL="0" lvl="0" indent="0" algn="ctr" rtl="0">
              <a:spcBef>
                <a:spcPts val="0"/>
              </a:spcBef>
              <a:spcAft>
                <a:spcPts val="0"/>
              </a:spcAft>
              <a:buNone/>
            </a:pPr>
            <a:r>
              <a:rPr lang="en" sz="6000">
                <a:latin typeface="Proxima Nova"/>
                <a:ea typeface="Proxima Nova"/>
                <a:cs typeface="Proxima Nova"/>
                <a:sym typeface="Proxima Nova"/>
              </a:rPr>
              <a:t>Questions &amp; Answers</a:t>
            </a:r>
            <a:endParaRPr sz="6000">
              <a:latin typeface="Proxima Nova"/>
              <a:ea typeface="Proxima Nova"/>
              <a:cs typeface="Proxima Nova"/>
              <a:sym typeface="Proxima Nova"/>
            </a:endParaRPr>
          </a:p>
        </p:txBody>
      </p:sp>
      <p:sp>
        <p:nvSpPr>
          <p:cNvPr id="224" name="Google Shape;224;p32"/>
          <p:cNvSpPr txBox="1">
            <a:spLocks noGrp="1"/>
          </p:cNvSpPr>
          <p:nvPr>
            <p:ph type="subTitle" idx="4294967295"/>
          </p:nvPr>
        </p:nvSpPr>
        <p:spPr>
          <a:xfrm>
            <a:off x="1102950" y="2823500"/>
            <a:ext cx="6938100" cy="784800"/>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n" sz="3200" b="1"/>
              <a:t>Please post questions using the Q&amp;A feature in Zoom.</a:t>
            </a:r>
            <a:endParaRPr sz="3200" b="1"/>
          </a:p>
        </p:txBody>
      </p:sp>
      <p:sp>
        <p:nvSpPr>
          <p:cNvPr id="225" name="Google Shape;225;p32"/>
          <p:cNvSpPr txBox="1">
            <a:spLocks noGrp="1"/>
          </p:cNvSpPr>
          <p:nvPr>
            <p:ph type="sldNum" idx="12"/>
          </p:nvPr>
        </p:nvSpPr>
        <p:spPr>
          <a:xfrm>
            <a:off x="4337038"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26" name="Google Shape;226;p32"/>
          <p:cNvGrpSpPr/>
          <p:nvPr/>
        </p:nvGrpSpPr>
        <p:grpSpPr>
          <a:xfrm>
            <a:off x="3982555" y="1009595"/>
            <a:ext cx="542981" cy="616662"/>
            <a:chOff x="7079349" y="2005283"/>
            <a:chExt cx="187364" cy="231020"/>
          </a:xfrm>
        </p:grpSpPr>
        <p:sp>
          <p:nvSpPr>
            <p:cNvPr id="227" name="Google Shape;227;p32"/>
            <p:cNvSpPr/>
            <p:nvPr/>
          </p:nvSpPr>
          <p:spPr>
            <a:xfrm>
              <a:off x="7158711" y="2109282"/>
              <a:ext cx="29834" cy="17890"/>
            </a:xfrm>
            <a:custGeom>
              <a:avLst/>
              <a:gdLst/>
              <a:ahLst/>
              <a:cxnLst/>
              <a:rect l="l" t="t" r="r" b="b"/>
              <a:pathLst>
                <a:path w="29834" h="17890" extrusionOk="0">
                  <a:moveTo>
                    <a:pt x="20884" y="0"/>
                  </a:moveTo>
                  <a:lnTo>
                    <a:pt x="8950" y="0"/>
                  </a:lnTo>
                  <a:cubicBezTo>
                    <a:pt x="4177" y="0"/>
                    <a:pt x="0" y="4174"/>
                    <a:pt x="0" y="8945"/>
                  </a:cubicBezTo>
                  <a:cubicBezTo>
                    <a:pt x="0" y="13716"/>
                    <a:pt x="4177" y="17890"/>
                    <a:pt x="8950" y="17890"/>
                  </a:cubicBezTo>
                  <a:lnTo>
                    <a:pt x="20884" y="17890"/>
                  </a:lnTo>
                  <a:cubicBezTo>
                    <a:pt x="25658" y="17890"/>
                    <a:pt x="29835" y="13716"/>
                    <a:pt x="29835" y="8945"/>
                  </a:cubicBezTo>
                  <a:cubicBezTo>
                    <a:pt x="29238" y="4174"/>
                    <a:pt x="25658" y="0"/>
                    <a:pt x="20884"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32"/>
            <p:cNvSpPr/>
            <p:nvPr/>
          </p:nvSpPr>
          <p:spPr>
            <a:xfrm>
              <a:off x="7079349" y="2005283"/>
              <a:ext cx="187364" cy="231020"/>
            </a:xfrm>
            <a:custGeom>
              <a:avLst/>
              <a:gdLst/>
              <a:ahLst/>
              <a:cxnLst/>
              <a:rect l="l" t="t" r="r" b="b"/>
              <a:pathLst>
                <a:path w="187364" h="231020" extrusionOk="0">
                  <a:moveTo>
                    <a:pt x="43560" y="16336"/>
                  </a:moveTo>
                  <a:cubicBezTo>
                    <a:pt x="40576" y="24088"/>
                    <a:pt x="42963" y="31244"/>
                    <a:pt x="45350" y="36015"/>
                  </a:cubicBezTo>
                  <a:cubicBezTo>
                    <a:pt x="33416" y="48538"/>
                    <a:pt x="25659" y="65832"/>
                    <a:pt x="25659" y="84319"/>
                  </a:cubicBezTo>
                  <a:cubicBezTo>
                    <a:pt x="25659" y="89686"/>
                    <a:pt x="26256" y="94457"/>
                    <a:pt x="27449" y="99824"/>
                  </a:cubicBezTo>
                  <a:cubicBezTo>
                    <a:pt x="23869" y="101613"/>
                    <a:pt x="22079" y="105788"/>
                    <a:pt x="22676" y="109366"/>
                  </a:cubicBezTo>
                  <a:cubicBezTo>
                    <a:pt x="23869" y="113540"/>
                    <a:pt x="27449" y="116522"/>
                    <a:pt x="31029" y="116522"/>
                  </a:cubicBezTo>
                  <a:cubicBezTo>
                    <a:pt x="31626" y="116522"/>
                    <a:pt x="32223" y="116522"/>
                    <a:pt x="32819" y="116522"/>
                  </a:cubicBezTo>
                  <a:cubicBezTo>
                    <a:pt x="32819" y="116522"/>
                    <a:pt x="32819" y="116522"/>
                    <a:pt x="32819" y="116522"/>
                  </a:cubicBezTo>
                  <a:cubicBezTo>
                    <a:pt x="38190" y="126660"/>
                    <a:pt x="45350" y="135009"/>
                    <a:pt x="54301" y="141569"/>
                  </a:cubicBezTo>
                  <a:cubicBezTo>
                    <a:pt x="42367" y="145147"/>
                    <a:pt x="32223" y="151707"/>
                    <a:pt x="23869" y="160056"/>
                  </a:cubicBezTo>
                  <a:cubicBezTo>
                    <a:pt x="-595" y="185102"/>
                    <a:pt x="1" y="220287"/>
                    <a:pt x="1" y="222076"/>
                  </a:cubicBezTo>
                  <a:cubicBezTo>
                    <a:pt x="1" y="226846"/>
                    <a:pt x="4178" y="231021"/>
                    <a:pt x="8952" y="231021"/>
                  </a:cubicBezTo>
                  <a:cubicBezTo>
                    <a:pt x="8952" y="231021"/>
                    <a:pt x="8952" y="231021"/>
                    <a:pt x="8952" y="231021"/>
                  </a:cubicBezTo>
                  <a:cubicBezTo>
                    <a:pt x="13725" y="231021"/>
                    <a:pt x="17902" y="226846"/>
                    <a:pt x="17306" y="222076"/>
                  </a:cubicBezTo>
                  <a:cubicBezTo>
                    <a:pt x="17306" y="222076"/>
                    <a:pt x="16709" y="192855"/>
                    <a:pt x="36400" y="173175"/>
                  </a:cubicBezTo>
                  <a:cubicBezTo>
                    <a:pt x="48334" y="161248"/>
                    <a:pt x="65638" y="154688"/>
                    <a:pt x="87715" y="155285"/>
                  </a:cubicBezTo>
                  <a:cubicBezTo>
                    <a:pt x="88312" y="155285"/>
                    <a:pt x="89505" y="155285"/>
                    <a:pt x="90102" y="154688"/>
                  </a:cubicBezTo>
                  <a:cubicBezTo>
                    <a:pt x="91892" y="154688"/>
                    <a:pt x="93086" y="154688"/>
                    <a:pt x="94876" y="154688"/>
                  </a:cubicBezTo>
                  <a:cubicBezTo>
                    <a:pt x="96069" y="154688"/>
                    <a:pt x="96666" y="154688"/>
                    <a:pt x="97859" y="154688"/>
                  </a:cubicBezTo>
                  <a:cubicBezTo>
                    <a:pt x="98456" y="154688"/>
                    <a:pt x="99053" y="154688"/>
                    <a:pt x="99649" y="154688"/>
                  </a:cubicBezTo>
                  <a:cubicBezTo>
                    <a:pt x="121727" y="154092"/>
                    <a:pt x="139031" y="160652"/>
                    <a:pt x="150965" y="172579"/>
                  </a:cubicBezTo>
                  <a:cubicBezTo>
                    <a:pt x="170059" y="191662"/>
                    <a:pt x="170059" y="220883"/>
                    <a:pt x="170059" y="221479"/>
                  </a:cubicBezTo>
                  <a:cubicBezTo>
                    <a:pt x="170059" y="226250"/>
                    <a:pt x="173639" y="230425"/>
                    <a:pt x="178413" y="230425"/>
                  </a:cubicBezTo>
                  <a:cubicBezTo>
                    <a:pt x="178413" y="230425"/>
                    <a:pt x="178413" y="230425"/>
                    <a:pt x="178413" y="230425"/>
                  </a:cubicBezTo>
                  <a:cubicBezTo>
                    <a:pt x="183186" y="230425"/>
                    <a:pt x="187363" y="226846"/>
                    <a:pt x="187363" y="221479"/>
                  </a:cubicBezTo>
                  <a:cubicBezTo>
                    <a:pt x="187363" y="219690"/>
                    <a:pt x="187960" y="184506"/>
                    <a:pt x="163496" y="159459"/>
                  </a:cubicBezTo>
                  <a:cubicBezTo>
                    <a:pt x="155739" y="151110"/>
                    <a:pt x="145595" y="145147"/>
                    <a:pt x="134257" y="141569"/>
                  </a:cubicBezTo>
                  <a:cubicBezTo>
                    <a:pt x="152158" y="129045"/>
                    <a:pt x="164092" y="108173"/>
                    <a:pt x="164092" y="84319"/>
                  </a:cubicBezTo>
                  <a:cubicBezTo>
                    <a:pt x="164092" y="46153"/>
                    <a:pt x="133064" y="14547"/>
                    <a:pt x="94279" y="14547"/>
                  </a:cubicBezTo>
                  <a:cubicBezTo>
                    <a:pt x="93086" y="14547"/>
                    <a:pt x="91295" y="14547"/>
                    <a:pt x="90102" y="14547"/>
                  </a:cubicBezTo>
                  <a:cubicBezTo>
                    <a:pt x="88909" y="10969"/>
                    <a:pt x="85328" y="5601"/>
                    <a:pt x="79361" y="2620"/>
                  </a:cubicBezTo>
                  <a:cubicBezTo>
                    <a:pt x="75185" y="234"/>
                    <a:pt x="68621" y="-1555"/>
                    <a:pt x="59074" y="2023"/>
                  </a:cubicBezTo>
                  <a:cubicBezTo>
                    <a:pt x="51317" y="6198"/>
                    <a:pt x="45947" y="10372"/>
                    <a:pt x="43560" y="16336"/>
                  </a:cubicBezTo>
                  <a:close/>
                  <a:moveTo>
                    <a:pt x="66235" y="41382"/>
                  </a:moveTo>
                  <a:cubicBezTo>
                    <a:pt x="68025" y="43768"/>
                    <a:pt x="70411" y="47346"/>
                    <a:pt x="73395" y="50328"/>
                  </a:cubicBezTo>
                  <a:cubicBezTo>
                    <a:pt x="71008" y="59273"/>
                    <a:pt x="63848" y="81338"/>
                    <a:pt x="43560" y="93265"/>
                  </a:cubicBezTo>
                  <a:cubicBezTo>
                    <a:pt x="42963" y="90283"/>
                    <a:pt x="42963" y="87301"/>
                    <a:pt x="42963" y="84319"/>
                  </a:cubicBezTo>
                  <a:cubicBezTo>
                    <a:pt x="42963" y="67025"/>
                    <a:pt x="52510" y="50924"/>
                    <a:pt x="66235" y="41382"/>
                  </a:cubicBezTo>
                  <a:close/>
                  <a:moveTo>
                    <a:pt x="95472" y="136798"/>
                  </a:moveTo>
                  <a:cubicBezTo>
                    <a:pt x="76378" y="136798"/>
                    <a:pt x="59074" y="126064"/>
                    <a:pt x="50124" y="110559"/>
                  </a:cubicBezTo>
                  <a:cubicBezTo>
                    <a:pt x="72201" y="99228"/>
                    <a:pt x="82942" y="78356"/>
                    <a:pt x="88312" y="64640"/>
                  </a:cubicBezTo>
                  <a:cubicBezTo>
                    <a:pt x="102036" y="75374"/>
                    <a:pt x="121130" y="86108"/>
                    <a:pt x="147385" y="89090"/>
                  </a:cubicBezTo>
                  <a:cubicBezTo>
                    <a:pt x="144998" y="115926"/>
                    <a:pt x="122324" y="136798"/>
                    <a:pt x="95472" y="136798"/>
                  </a:cubicBezTo>
                  <a:close/>
                  <a:moveTo>
                    <a:pt x="145595" y="71200"/>
                  </a:moveTo>
                  <a:cubicBezTo>
                    <a:pt x="110987" y="65832"/>
                    <a:pt x="91892" y="45557"/>
                    <a:pt x="82942" y="34226"/>
                  </a:cubicBezTo>
                  <a:cubicBezTo>
                    <a:pt x="87119" y="33033"/>
                    <a:pt x="91295" y="32437"/>
                    <a:pt x="95472" y="32437"/>
                  </a:cubicBezTo>
                  <a:cubicBezTo>
                    <a:pt x="119340" y="32437"/>
                    <a:pt x="139628" y="49135"/>
                    <a:pt x="145595" y="71200"/>
                  </a:cubicBezTo>
                  <a:close/>
                  <a:moveTo>
                    <a:pt x="59671" y="23492"/>
                  </a:moveTo>
                  <a:cubicBezTo>
                    <a:pt x="59671" y="23492"/>
                    <a:pt x="60864" y="21703"/>
                    <a:pt x="65638" y="19317"/>
                  </a:cubicBezTo>
                  <a:cubicBezTo>
                    <a:pt x="67428" y="18721"/>
                    <a:pt x="69815" y="18125"/>
                    <a:pt x="71605" y="18721"/>
                  </a:cubicBezTo>
                  <a:cubicBezTo>
                    <a:pt x="71605" y="18721"/>
                    <a:pt x="71605" y="18721"/>
                    <a:pt x="71605" y="18721"/>
                  </a:cubicBezTo>
                  <a:cubicBezTo>
                    <a:pt x="67428" y="20510"/>
                    <a:pt x="63251" y="22299"/>
                    <a:pt x="59074" y="24684"/>
                  </a:cubicBezTo>
                  <a:cubicBezTo>
                    <a:pt x="59671" y="24088"/>
                    <a:pt x="59671" y="23492"/>
                    <a:pt x="59671" y="234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9" name="Google Shape;229;p32"/>
          <p:cNvGrpSpPr/>
          <p:nvPr/>
        </p:nvGrpSpPr>
        <p:grpSpPr>
          <a:xfrm>
            <a:off x="4772652" y="1399396"/>
            <a:ext cx="506458" cy="560814"/>
            <a:chOff x="6343030" y="2566084"/>
            <a:chExt cx="201087" cy="228997"/>
          </a:xfrm>
        </p:grpSpPr>
        <p:sp>
          <p:nvSpPr>
            <p:cNvPr id="230" name="Google Shape;230;p32"/>
            <p:cNvSpPr/>
            <p:nvPr/>
          </p:nvSpPr>
          <p:spPr>
            <a:xfrm>
              <a:off x="6343030" y="2566084"/>
              <a:ext cx="201087" cy="228997"/>
            </a:xfrm>
            <a:custGeom>
              <a:avLst/>
              <a:gdLst/>
              <a:ahLst/>
              <a:cxnLst/>
              <a:rect l="l" t="t" r="r" b="b"/>
              <a:pathLst>
                <a:path w="201087" h="228997" extrusionOk="0">
                  <a:moveTo>
                    <a:pt x="1" y="220649"/>
                  </a:moveTo>
                  <a:cubicBezTo>
                    <a:pt x="1" y="225420"/>
                    <a:pt x="4178" y="228998"/>
                    <a:pt x="8951" y="228998"/>
                  </a:cubicBezTo>
                  <a:cubicBezTo>
                    <a:pt x="8951" y="228998"/>
                    <a:pt x="8951" y="228998"/>
                    <a:pt x="8951" y="228998"/>
                  </a:cubicBezTo>
                  <a:cubicBezTo>
                    <a:pt x="13725" y="228998"/>
                    <a:pt x="17902" y="224823"/>
                    <a:pt x="17902" y="220053"/>
                  </a:cubicBezTo>
                  <a:cubicBezTo>
                    <a:pt x="17902" y="219456"/>
                    <a:pt x="17902" y="187850"/>
                    <a:pt x="38786" y="166977"/>
                  </a:cubicBezTo>
                  <a:cubicBezTo>
                    <a:pt x="51317" y="154454"/>
                    <a:pt x="69814" y="147894"/>
                    <a:pt x="93085" y="147894"/>
                  </a:cubicBezTo>
                  <a:cubicBezTo>
                    <a:pt x="93682" y="147894"/>
                    <a:pt x="94279" y="147894"/>
                    <a:pt x="94279" y="147894"/>
                  </a:cubicBezTo>
                  <a:cubicBezTo>
                    <a:pt x="94875" y="147894"/>
                    <a:pt x="95472" y="147894"/>
                    <a:pt x="96665" y="147894"/>
                  </a:cubicBezTo>
                  <a:cubicBezTo>
                    <a:pt x="97859" y="147894"/>
                    <a:pt x="99649" y="147894"/>
                    <a:pt x="100842" y="147894"/>
                  </a:cubicBezTo>
                  <a:cubicBezTo>
                    <a:pt x="102036" y="147894"/>
                    <a:pt x="103826" y="147894"/>
                    <a:pt x="105019" y="147894"/>
                  </a:cubicBezTo>
                  <a:cubicBezTo>
                    <a:pt x="105616" y="147894"/>
                    <a:pt x="106213" y="147894"/>
                    <a:pt x="107406" y="147894"/>
                  </a:cubicBezTo>
                  <a:cubicBezTo>
                    <a:pt x="107406" y="147894"/>
                    <a:pt x="107406" y="147894"/>
                    <a:pt x="107406" y="147894"/>
                  </a:cubicBezTo>
                  <a:cubicBezTo>
                    <a:pt x="131274" y="147298"/>
                    <a:pt x="149771" y="153858"/>
                    <a:pt x="162899" y="166977"/>
                  </a:cubicBezTo>
                  <a:cubicBezTo>
                    <a:pt x="183783" y="187850"/>
                    <a:pt x="183783" y="219456"/>
                    <a:pt x="183783" y="220053"/>
                  </a:cubicBezTo>
                  <a:cubicBezTo>
                    <a:pt x="183783" y="224823"/>
                    <a:pt x="187363" y="228998"/>
                    <a:pt x="192136" y="228998"/>
                  </a:cubicBezTo>
                  <a:cubicBezTo>
                    <a:pt x="192136" y="228998"/>
                    <a:pt x="192136" y="228998"/>
                    <a:pt x="192136" y="228998"/>
                  </a:cubicBezTo>
                  <a:cubicBezTo>
                    <a:pt x="196910" y="228998"/>
                    <a:pt x="201087" y="225420"/>
                    <a:pt x="201087" y="220053"/>
                  </a:cubicBezTo>
                  <a:cubicBezTo>
                    <a:pt x="201087" y="218263"/>
                    <a:pt x="201684" y="180694"/>
                    <a:pt x="175429" y="154454"/>
                  </a:cubicBezTo>
                  <a:cubicBezTo>
                    <a:pt x="166479" y="145509"/>
                    <a:pt x="155142" y="138949"/>
                    <a:pt x="142611" y="134775"/>
                  </a:cubicBezTo>
                  <a:cubicBezTo>
                    <a:pt x="162302" y="121655"/>
                    <a:pt x="175429" y="98994"/>
                    <a:pt x="175429" y="73351"/>
                  </a:cubicBezTo>
                  <a:cubicBezTo>
                    <a:pt x="175429" y="69176"/>
                    <a:pt x="174832" y="65002"/>
                    <a:pt x="174235" y="61424"/>
                  </a:cubicBezTo>
                  <a:cubicBezTo>
                    <a:pt x="176622" y="60231"/>
                    <a:pt x="177816" y="59635"/>
                    <a:pt x="178412" y="59635"/>
                  </a:cubicBezTo>
                  <a:cubicBezTo>
                    <a:pt x="182589" y="57249"/>
                    <a:pt x="183783" y="51882"/>
                    <a:pt x="181396" y="47708"/>
                  </a:cubicBezTo>
                  <a:cubicBezTo>
                    <a:pt x="179009" y="43534"/>
                    <a:pt x="173639" y="42341"/>
                    <a:pt x="169462" y="44726"/>
                  </a:cubicBezTo>
                  <a:cubicBezTo>
                    <a:pt x="169462" y="44726"/>
                    <a:pt x="169462" y="44726"/>
                    <a:pt x="169462" y="44726"/>
                  </a:cubicBezTo>
                  <a:cubicBezTo>
                    <a:pt x="158125" y="18487"/>
                    <a:pt x="131870" y="0"/>
                    <a:pt x="101439" y="0"/>
                  </a:cubicBezTo>
                  <a:cubicBezTo>
                    <a:pt x="71604" y="0"/>
                    <a:pt x="45946" y="17890"/>
                    <a:pt x="34013" y="42937"/>
                  </a:cubicBezTo>
                  <a:cubicBezTo>
                    <a:pt x="34013" y="42937"/>
                    <a:pt x="34013" y="42937"/>
                    <a:pt x="34013" y="43534"/>
                  </a:cubicBezTo>
                  <a:cubicBezTo>
                    <a:pt x="29836" y="53075"/>
                    <a:pt x="27449" y="63213"/>
                    <a:pt x="27449" y="74543"/>
                  </a:cubicBezTo>
                  <a:cubicBezTo>
                    <a:pt x="27449" y="100187"/>
                    <a:pt x="40576" y="122848"/>
                    <a:pt x="60267" y="135967"/>
                  </a:cubicBezTo>
                  <a:cubicBezTo>
                    <a:pt x="47140" y="140142"/>
                    <a:pt x="36399" y="146702"/>
                    <a:pt x="27449" y="155647"/>
                  </a:cubicBezTo>
                  <a:cubicBezTo>
                    <a:pt x="-596" y="181886"/>
                    <a:pt x="1" y="219456"/>
                    <a:pt x="1" y="220649"/>
                  </a:cubicBezTo>
                  <a:close/>
                  <a:moveTo>
                    <a:pt x="149771" y="47708"/>
                  </a:moveTo>
                  <a:cubicBezTo>
                    <a:pt x="142014" y="47112"/>
                    <a:pt x="131274" y="44726"/>
                    <a:pt x="119340" y="36974"/>
                  </a:cubicBezTo>
                  <a:cubicBezTo>
                    <a:pt x="101439" y="25643"/>
                    <a:pt x="82345" y="25047"/>
                    <a:pt x="66831" y="28028"/>
                  </a:cubicBezTo>
                  <a:cubicBezTo>
                    <a:pt x="76378" y="21469"/>
                    <a:pt x="87715" y="17294"/>
                    <a:pt x="99649" y="17294"/>
                  </a:cubicBezTo>
                  <a:cubicBezTo>
                    <a:pt x="121726" y="17294"/>
                    <a:pt x="140224" y="29817"/>
                    <a:pt x="149771" y="47708"/>
                  </a:cubicBezTo>
                  <a:close/>
                  <a:moveTo>
                    <a:pt x="43560" y="73947"/>
                  </a:moveTo>
                  <a:cubicBezTo>
                    <a:pt x="43560" y="66791"/>
                    <a:pt x="44753" y="59635"/>
                    <a:pt x="47736" y="53075"/>
                  </a:cubicBezTo>
                  <a:cubicBezTo>
                    <a:pt x="56090" y="48901"/>
                    <a:pt x="85328" y="36377"/>
                    <a:pt x="110389" y="51882"/>
                  </a:cubicBezTo>
                  <a:cubicBezTo>
                    <a:pt x="127097" y="62617"/>
                    <a:pt x="141417" y="65598"/>
                    <a:pt x="152755" y="65598"/>
                  </a:cubicBezTo>
                  <a:cubicBezTo>
                    <a:pt x="153948" y="65598"/>
                    <a:pt x="155142" y="65598"/>
                    <a:pt x="156335" y="65598"/>
                  </a:cubicBezTo>
                  <a:cubicBezTo>
                    <a:pt x="156932" y="68580"/>
                    <a:pt x="156932" y="70966"/>
                    <a:pt x="156932" y="73947"/>
                  </a:cubicBezTo>
                  <a:cubicBezTo>
                    <a:pt x="156932" y="104957"/>
                    <a:pt x="131870" y="130600"/>
                    <a:pt x="100246" y="130600"/>
                  </a:cubicBezTo>
                  <a:cubicBezTo>
                    <a:pt x="68621" y="130600"/>
                    <a:pt x="43560" y="104957"/>
                    <a:pt x="43560" y="739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32"/>
            <p:cNvSpPr/>
            <p:nvPr/>
          </p:nvSpPr>
          <p:spPr>
            <a:xfrm>
              <a:off x="6426303" y="2662982"/>
              <a:ext cx="32194" cy="18197"/>
            </a:xfrm>
            <a:custGeom>
              <a:avLst/>
              <a:gdLst/>
              <a:ahLst/>
              <a:cxnLst/>
              <a:rect l="l" t="t" r="r" b="b"/>
              <a:pathLst>
                <a:path w="32194" h="18197" extrusionOk="0">
                  <a:moveTo>
                    <a:pt x="6232" y="17005"/>
                  </a:moveTo>
                  <a:cubicBezTo>
                    <a:pt x="6829" y="17005"/>
                    <a:pt x="11006" y="18197"/>
                    <a:pt x="16376" y="18197"/>
                  </a:cubicBezTo>
                  <a:cubicBezTo>
                    <a:pt x="19359" y="18197"/>
                    <a:pt x="22343" y="17601"/>
                    <a:pt x="25923" y="17005"/>
                  </a:cubicBezTo>
                  <a:cubicBezTo>
                    <a:pt x="30697" y="15812"/>
                    <a:pt x="33083" y="11041"/>
                    <a:pt x="31890" y="6271"/>
                  </a:cubicBezTo>
                  <a:cubicBezTo>
                    <a:pt x="30697" y="1500"/>
                    <a:pt x="25923" y="-886"/>
                    <a:pt x="21149" y="307"/>
                  </a:cubicBezTo>
                  <a:cubicBezTo>
                    <a:pt x="16376" y="1500"/>
                    <a:pt x="11602" y="307"/>
                    <a:pt x="11602" y="307"/>
                  </a:cubicBezTo>
                  <a:cubicBezTo>
                    <a:pt x="6829" y="-886"/>
                    <a:pt x="2055" y="1500"/>
                    <a:pt x="265" y="5674"/>
                  </a:cubicBezTo>
                  <a:cubicBezTo>
                    <a:pt x="-928" y="10445"/>
                    <a:pt x="2055" y="15216"/>
                    <a:pt x="6232" y="170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2" name="Google Shape;232;p32"/>
          <p:cNvSpPr/>
          <p:nvPr/>
        </p:nvSpPr>
        <p:spPr>
          <a:xfrm>
            <a:off x="4554929" y="1091081"/>
            <a:ext cx="338956" cy="30831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792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Support Students in Distress</a:t>
            </a:r>
            <a:endParaRPr dirty="0"/>
          </a:p>
        </p:txBody>
      </p:sp>
      <p:sp>
        <p:nvSpPr>
          <p:cNvPr id="238" name="Google Shape;238;p33"/>
          <p:cNvSpPr txBox="1">
            <a:spLocks noGrp="1"/>
          </p:cNvSpPr>
          <p:nvPr>
            <p:ph type="body" idx="1"/>
          </p:nvPr>
        </p:nvSpPr>
        <p:spPr>
          <a:xfrm>
            <a:off x="304800" y="1200150"/>
            <a:ext cx="7703100" cy="34734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sz="2000" dirty="0"/>
              <a:t>Remember that you may be the only person in the program a student is talking to</a:t>
            </a:r>
            <a:endParaRPr sz="2000" dirty="0"/>
          </a:p>
          <a:p>
            <a:pPr marL="457200" lvl="0" indent="-342900" algn="l" rtl="0">
              <a:spcBef>
                <a:spcPts val="1000"/>
              </a:spcBef>
              <a:spcAft>
                <a:spcPts val="0"/>
              </a:spcAft>
              <a:buSzPts val="1800"/>
              <a:buChar char="▫"/>
            </a:pPr>
            <a:r>
              <a:rPr lang="en-US" sz="2000" dirty="0"/>
              <a:t>Help students combat isolation by encouraging or organizing remote group activities</a:t>
            </a:r>
            <a:endParaRPr sz="2000" dirty="0"/>
          </a:p>
          <a:p>
            <a:pPr marL="457200" lvl="0" indent="-342900" algn="l" rtl="0">
              <a:spcBef>
                <a:spcPts val="1000"/>
              </a:spcBef>
              <a:spcAft>
                <a:spcPts val="0"/>
              </a:spcAft>
              <a:buSzPts val="1800"/>
              <a:buChar char="▫"/>
            </a:pPr>
            <a:r>
              <a:rPr lang="en-US" sz="2000" dirty="0"/>
              <a:t>Volunteer information about Student Health and Counseling Services, Basic Needs Center, Childcare Grants</a:t>
            </a:r>
            <a:endParaRPr sz="2000" dirty="0"/>
          </a:p>
          <a:p>
            <a:pPr marL="457200" lvl="0" indent="-342900" algn="l" rtl="0">
              <a:spcBef>
                <a:spcPts val="1000"/>
              </a:spcBef>
              <a:spcAft>
                <a:spcPts val="1000"/>
              </a:spcAft>
              <a:buSzPts val="1800"/>
              <a:buChar char="▫"/>
            </a:pPr>
            <a:r>
              <a:rPr lang="en" sz="2000" dirty="0"/>
              <a:t>Prepare resources in advance when delivering bad news remotely</a:t>
            </a:r>
            <a:endParaRPr sz="2000" dirty="0"/>
          </a:p>
        </p:txBody>
      </p:sp>
      <p:sp>
        <p:nvSpPr>
          <p:cNvPr id="239" name="Google Shape;239;p33"/>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ctrTitle" idx="4294967295"/>
          </p:nvPr>
        </p:nvSpPr>
        <p:spPr>
          <a:xfrm>
            <a:off x="415500" y="2105300"/>
            <a:ext cx="8313000" cy="718200"/>
          </a:xfrm>
          <a:prstGeom prst="rect">
            <a:avLst/>
          </a:prstGeom>
          <a:ln>
            <a:noFill/>
          </a:ln>
        </p:spPr>
        <p:txBody>
          <a:bodyPr spcFirstLastPara="1" wrap="square" lIns="0" tIns="0" rIns="0" bIns="0" anchor="ctr" anchorCtr="0">
            <a:noAutofit/>
          </a:bodyPr>
          <a:lstStyle/>
          <a:p>
            <a:pPr marL="0" lvl="0" indent="0" algn="ctr" rtl="0">
              <a:spcBef>
                <a:spcPts val="0"/>
              </a:spcBef>
              <a:spcAft>
                <a:spcPts val="0"/>
              </a:spcAft>
              <a:buNone/>
            </a:pPr>
            <a:r>
              <a:rPr lang="en" sz="6000">
                <a:latin typeface="Proxima Nova"/>
                <a:ea typeface="Proxima Nova"/>
                <a:cs typeface="Proxima Nova"/>
                <a:sym typeface="Proxima Nova"/>
              </a:rPr>
              <a:t>Questions &amp; Answers</a:t>
            </a:r>
            <a:endParaRPr sz="6000">
              <a:latin typeface="Proxima Nova"/>
              <a:ea typeface="Proxima Nova"/>
              <a:cs typeface="Proxima Nova"/>
              <a:sym typeface="Proxima Nova"/>
            </a:endParaRPr>
          </a:p>
        </p:txBody>
      </p:sp>
      <p:sp>
        <p:nvSpPr>
          <p:cNvPr id="245" name="Google Shape;245;p34"/>
          <p:cNvSpPr txBox="1">
            <a:spLocks noGrp="1"/>
          </p:cNvSpPr>
          <p:nvPr>
            <p:ph type="subTitle" idx="4294967295"/>
          </p:nvPr>
        </p:nvSpPr>
        <p:spPr>
          <a:xfrm>
            <a:off x="1102950" y="2823500"/>
            <a:ext cx="6938100" cy="784800"/>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n" sz="3200" b="1"/>
              <a:t>Please post questions using the Q&amp;A feature in Zoom.</a:t>
            </a:r>
            <a:endParaRPr sz="3200" b="1"/>
          </a:p>
        </p:txBody>
      </p:sp>
      <p:sp>
        <p:nvSpPr>
          <p:cNvPr id="246" name="Google Shape;246;p34"/>
          <p:cNvSpPr txBox="1">
            <a:spLocks noGrp="1"/>
          </p:cNvSpPr>
          <p:nvPr>
            <p:ph type="sldNum" idx="12"/>
          </p:nvPr>
        </p:nvSpPr>
        <p:spPr>
          <a:xfrm>
            <a:off x="4337038"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47" name="Google Shape;247;p34"/>
          <p:cNvGrpSpPr/>
          <p:nvPr/>
        </p:nvGrpSpPr>
        <p:grpSpPr>
          <a:xfrm>
            <a:off x="3982555" y="1009595"/>
            <a:ext cx="542981" cy="616662"/>
            <a:chOff x="7079349" y="2005283"/>
            <a:chExt cx="187364" cy="231020"/>
          </a:xfrm>
        </p:grpSpPr>
        <p:sp>
          <p:nvSpPr>
            <p:cNvPr id="248" name="Google Shape;248;p34"/>
            <p:cNvSpPr/>
            <p:nvPr/>
          </p:nvSpPr>
          <p:spPr>
            <a:xfrm>
              <a:off x="7158711" y="2109282"/>
              <a:ext cx="29834" cy="17890"/>
            </a:xfrm>
            <a:custGeom>
              <a:avLst/>
              <a:gdLst/>
              <a:ahLst/>
              <a:cxnLst/>
              <a:rect l="l" t="t" r="r" b="b"/>
              <a:pathLst>
                <a:path w="29834" h="17890" extrusionOk="0">
                  <a:moveTo>
                    <a:pt x="20884" y="0"/>
                  </a:moveTo>
                  <a:lnTo>
                    <a:pt x="8950" y="0"/>
                  </a:lnTo>
                  <a:cubicBezTo>
                    <a:pt x="4177" y="0"/>
                    <a:pt x="0" y="4174"/>
                    <a:pt x="0" y="8945"/>
                  </a:cubicBezTo>
                  <a:cubicBezTo>
                    <a:pt x="0" y="13716"/>
                    <a:pt x="4177" y="17890"/>
                    <a:pt x="8950" y="17890"/>
                  </a:cubicBezTo>
                  <a:lnTo>
                    <a:pt x="20884" y="17890"/>
                  </a:lnTo>
                  <a:cubicBezTo>
                    <a:pt x="25658" y="17890"/>
                    <a:pt x="29835" y="13716"/>
                    <a:pt x="29835" y="8945"/>
                  </a:cubicBezTo>
                  <a:cubicBezTo>
                    <a:pt x="29238" y="4174"/>
                    <a:pt x="25658" y="0"/>
                    <a:pt x="20884"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34"/>
            <p:cNvSpPr/>
            <p:nvPr/>
          </p:nvSpPr>
          <p:spPr>
            <a:xfrm>
              <a:off x="7079349" y="2005283"/>
              <a:ext cx="187364" cy="231020"/>
            </a:xfrm>
            <a:custGeom>
              <a:avLst/>
              <a:gdLst/>
              <a:ahLst/>
              <a:cxnLst/>
              <a:rect l="l" t="t" r="r" b="b"/>
              <a:pathLst>
                <a:path w="187364" h="231020" extrusionOk="0">
                  <a:moveTo>
                    <a:pt x="43560" y="16336"/>
                  </a:moveTo>
                  <a:cubicBezTo>
                    <a:pt x="40576" y="24088"/>
                    <a:pt x="42963" y="31244"/>
                    <a:pt x="45350" y="36015"/>
                  </a:cubicBezTo>
                  <a:cubicBezTo>
                    <a:pt x="33416" y="48538"/>
                    <a:pt x="25659" y="65832"/>
                    <a:pt x="25659" y="84319"/>
                  </a:cubicBezTo>
                  <a:cubicBezTo>
                    <a:pt x="25659" y="89686"/>
                    <a:pt x="26256" y="94457"/>
                    <a:pt x="27449" y="99824"/>
                  </a:cubicBezTo>
                  <a:cubicBezTo>
                    <a:pt x="23869" y="101613"/>
                    <a:pt x="22079" y="105788"/>
                    <a:pt x="22676" y="109366"/>
                  </a:cubicBezTo>
                  <a:cubicBezTo>
                    <a:pt x="23869" y="113540"/>
                    <a:pt x="27449" y="116522"/>
                    <a:pt x="31029" y="116522"/>
                  </a:cubicBezTo>
                  <a:cubicBezTo>
                    <a:pt x="31626" y="116522"/>
                    <a:pt x="32223" y="116522"/>
                    <a:pt x="32819" y="116522"/>
                  </a:cubicBezTo>
                  <a:cubicBezTo>
                    <a:pt x="32819" y="116522"/>
                    <a:pt x="32819" y="116522"/>
                    <a:pt x="32819" y="116522"/>
                  </a:cubicBezTo>
                  <a:cubicBezTo>
                    <a:pt x="38190" y="126660"/>
                    <a:pt x="45350" y="135009"/>
                    <a:pt x="54301" y="141569"/>
                  </a:cubicBezTo>
                  <a:cubicBezTo>
                    <a:pt x="42367" y="145147"/>
                    <a:pt x="32223" y="151707"/>
                    <a:pt x="23869" y="160056"/>
                  </a:cubicBezTo>
                  <a:cubicBezTo>
                    <a:pt x="-595" y="185102"/>
                    <a:pt x="1" y="220287"/>
                    <a:pt x="1" y="222076"/>
                  </a:cubicBezTo>
                  <a:cubicBezTo>
                    <a:pt x="1" y="226846"/>
                    <a:pt x="4178" y="231021"/>
                    <a:pt x="8952" y="231021"/>
                  </a:cubicBezTo>
                  <a:cubicBezTo>
                    <a:pt x="8952" y="231021"/>
                    <a:pt x="8952" y="231021"/>
                    <a:pt x="8952" y="231021"/>
                  </a:cubicBezTo>
                  <a:cubicBezTo>
                    <a:pt x="13725" y="231021"/>
                    <a:pt x="17902" y="226846"/>
                    <a:pt x="17306" y="222076"/>
                  </a:cubicBezTo>
                  <a:cubicBezTo>
                    <a:pt x="17306" y="222076"/>
                    <a:pt x="16709" y="192855"/>
                    <a:pt x="36400" y="173175"/>
                  </a:cubicBezTo>
                  <a:cubicBezTo>
                    <a:pt x="48334" y="161248"/>
                    <a:pt x="65638" y="154688"/>
                    <a:pt x="87715" y="155285"/>
                  </a:cubicBezTo>
                  <a:cubicBezTo>
                    <a:pt x="88312" y="155285"/>
                    <a:pt x="89505" y="155285"/>
                    <a:pt x="90102" y="154688"/>
                  </a:cubicBezTo>
                  <a:cubicBezTo>
                    <a:pt x="91892" y="154688"/>
                    <a:pt x="93086" y="154688"/>
                    <a:pt x="94876" y="154688"/>
                  </a:cubicBezTo>
                  <a:cubicBezTo>
                    <a:pt x="96069" y="154688"/>
                    <a:pt x="96666" y="154688"/>
                    <a:pt x="97859" y="154688"/>
                  </a:cubicBezTo>
                  <a:cubicBezTo>
                    <a:pt x="98456" y="154688"/>
                    <a:pt x="99053" y="154688"/>
                    <a:pt x="99649" y="154688"/>
                  </a:cubicBezTo>
                  <a:cubicBezTo>
                    <a:pt x="121727" y="154092"/>
                    <a:pt x="139031" y="160652"/>
                    <a:pt x="150965" y="172579"/>
                  </a:cubicBezTo>
                  <a:cubicBezTo>
                    <a:pt x="170059" y="191662"/>
                    <a:pt x="170059" y="220883"/>
                    <a:pt x="170059" y="221479"/>
                  </a:cubicBezTo>
                  <a:cubicBezTo>
                    <a:pt x="170059" y="226250"/>
                    <a:pt x="173639" y="230425"/>
                    <a:pt x="178413" y="230425"/>
                  </a:cubicBezTo>
                  <a:cubicBezTo>
                    <a:pt x="178413" y="230425"/>
                    <a:pt x="178413" y="230425"/>
                    <a:pt x="178413" y="230425"/>
                  </a:cubicBezTo>
                  <a:cubicBezTo>
                    <a:pt x="183186" y="230425"/>
                    <a:pt x="187363" y="226846"/>
                    <a:pt x="187363" y="221479"/>
                  </a:cubicBezTo>
                  <a:cubicBezTo>
                    <a:pt x="187363" y="219690"/>
                    <a:pt x="187960" y="184506"/>
                    <a:pt x="163496" y="159459"/>
                  </a:cubicBezTo>
                  <a:cubicBezTo>
                    <a:pt x="155739" y="151110"/>
                    <a:pt x="145595" y="145147"/>
                    <a:pt x="134257" y="141569"/>
                  </a:cubicBezTo>
                  <a:cubicBezTo>
                    <a:pt x="152158" y="129045"/>
                    <a:pt x="164092" y="108173"/>
                    <a:pt x="164092" y="84319"/>
                  </a:cubicBezTo>
                  <a:cubicBezTo>
                    <a:pt x="164092" y="46153"/>
                    <a:pt x="133064" y="14547"/>
                    <a:pt x="94279" y="14547"/>
                  </a:cubicBezTo>
                  <a:cubicBezTo>
                    <a:pt x="93086" y="14547"/>
                    <a:pt x="91295" y="14547"/>
                    <a:pt x="90102" y="14547"/>
                  </a:cubicBezTo>
                  <a:cubicBezTo>
                    <a:pt x="88909" y="10969"/>
                    <a:pt x="85328" y="5601"/>
                    <a:pt x="79361" y="2620"/>
                  </a:cubicBezTo>
                  <a:cubicBezTo>
                    <a:pt x="75185" y="234"/>
                    <a:pt x="68621" y="-1555"/>
                    <a:pt x="59074" y="2023"/>
                  </a:cubicBezTo>
                  <a:cubicBezTo>
                    <a:pt x="51317" y="6198"/>
                    <a:pt x="45947" y="10372"/>
                    <a:pt x="43560" y="16336"/>
                  </a:cubicBezTo>
                  <a:close/>
                  <a:moveTo>
                    <a:pt x="66235" y="41382"/>
                  </a:moveTo>
                  <a:cubicBezTo>
                    <a:pt x="68025" y="43768"/>
                    <a:pt x="70411" y="47346"/>
                    <a:pt x="73395" y="50328"/>
                  </a:cubicBezTo>
                  <a:cubicBezTo>
                    <a:pt x="71008" y="59273"/>
                    <a:pt x="63848" y="81338"/>
                    <a:pt x="43560" y="93265"/>
                  </a:cubicBezTo>
                  <a:cubicBezTo>
                    <a:pt x="42963" y="90283"/>
                    <a:pt x="42963" y="87301"/>
                    <a:pt x="42963" y="84319"/>
                  </a:cubicBezTo>
                  <a:cubicBezTo>
                    <a:pt x="42963" y="67025"/>
                    <a:pt x="52510" y="50924"/>
                    <a:pt x="66235" y="41382"/>
                  </a:cubicBezTo>
                  <a:close/>
                  <a:moveTo>
                    <a:pt x="95472" y="136798"/>
                  </a:moveTo>
                  <a:cubicBezTo>
                    <a:pt x="76378" y="136798"/>
                    <a:pt x="59074" y="126064"/>
                    <a:pt x="50124" y="110559"/>
                  </a:cubicBezTo>
                  <a:cubicBezTo>
                    <a:pt x="72201" y="99228"/>
                    <a:pt x="82942" y="78356"/>
                    <a:pt x="88312" y="64640"/>
                  </a:cubicBezTo>
                  <a:cubicBezTo>
                    <a:pt x="102036" y="75374"/>
                    <a:pt x="121130" y="86108"/>
                    <a:pt x="147385" y="89090"/>
                  </a:cubicBezTo>
                  <a:cubicBezTo>
                    <a:pt x="144998" y="115926"/>
                    <a:pt x="122324" y="136798"/>
                    <a:pt x="95472" y="136798"/>
                  </a:cubicBezTo>
                  <a:close/>
                  <a:moveTo>
                    <a:pt x="145595" y="71200"/>
                  </a:moveTo>
                  <a:cubicBezTo>
                    <a:pt x="110987" y="65832"/>
                    <a:pt x="91892" y="45557"/>
                    <a:pt x="82942" y="34226"/>
                  </a:cubicBezTo>
                  <a:cubicBezTo>
                    <a:pt x="87119" y="33033"/>
                    <a:pt x="91295" y="32437"/>
                    <a:pt x="95472" y="32437"/>
                  </a:cubicBezTo>
                  <a:cubicBezTo>
                    <a:pt x="119340" y="32437"/>
                    <a:pt x="139628" y="49135"/>
                    <a:pt x="145595" y="71200"/>
                  </a:cubicBezTo>
                  <a:close/>
                  <a:moveTo>
                    <a:pt x="59671" y="23492"/>
                  </a:moveTo>
                  <a:cubicBezTo>
                    <a:pt x="59671" y="23492"/>
                    <a:pt x="60864" y="21703"/>
                    <a:pt x="65638" y="19317"/>
                  </a:cubicBezTo>
                  <a:cubicBezTo>
                    <a:pt x="67428" y="18721"/>
                    <a:pt x="69815" y="18125"/>
                    <a:pt x="71605" y="18721"/>
                  </a:cubicBezTo>
                  <a:cubicBezTo>
                    <a:pt x="71605" y="18721"/>
                    <a:pt x="71605" y="18721"/>
                    <a:pt x="71605" y="18721"/>
                  </a:cubicBezTo>
                  <a:cubicBezTo>
                    <a:pt x="67428" y="20510"/>
                    <a:pt x="63251" y="22299"/>
                    <a:pt x="59074" y="24684"/>
                  </a:cubicBezTo>
                  <a:cubicBezTo>
                    <a:pt x="59671" y="24088"/>
                    <a:pt x="59671" y="23492"/>
                    <a:pt x="59671" y="234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0" name="Google Shape;250;p34"/>
          <p:cNvGrpSpPr/>
          <p:nvPr/>
        </p:nvGrpSpPr>
        <p:grpSpPr>
          <a:xfrm>
            <a:off x="4772652" y="1399396"/>
            <a:ext cx="506458" cy="560814"/>
            <a:chOff x="6343030" y="2566084"/>
            <a:chExt cx="201087" cy="228997"/>
          </a:xfrm>
        </p:grpSpPr>
        <p:sp>
          <p:nvSpPr>
            <p:cNvPr id="251" name="Google Shape;251;p34"/>
            <p:cNvSpPr/>
            <p:nvPr/>
          </p:nvSpPr>
          <p:spPr>
            <a:xfrm>
              <a:off x="6343030" y="2566084"/>
              <a:ext cx="201087" cy="228997"/>
            </a:xfrm>
            <a:custGeom>
              <a:avLst/>
              <a:gdLst/>
              <a:ahLst/>
              <a:cxnLst/>
              <a:rect l="l" t="t" r="r" b="b"/>
              <a:pathLst>
                <a:path w="201087" h="228997" extrusionOk="0">
                  <a:moveTo>
                    <a:pt x="1" y="220649"/>
                  </a:moveTo>
                  <a:cubicBezTo>
                    <a:pt x="1" y="225420"/>
                    <a:pt x="4178" y="228998"/>
                    <a:pt x="8951" y="228998"/>
                  </a:cubicBezTo>
                  <a:cubicBezTo>
                    <a:pt x="8951" y="228998"/>
                    <a:pt x="8951" y="228998"/>
                    <a:pt x="8951" y="228998"/>
                  </a:cubicBezTo>
                  <a:cubicBezTo>
                    <a:pt x="13725" y="228998"/>
                    <a:pt x="17902" y="224823"/>
                    <a:pt x="17902" y="220053"/>
                  </a:cubicBezTo>
                  <a:cubicBezTo>
                    <a:pt x="17902" y="219456"/>
                    <a:pt x="17902" y="187850"/>
                    <a:pt x="38786" y="166977"/>
                  </a:cubicBezTo>
                  <a:cubicBezTo>
                    <a:pt x="51317" y="154454"/>
                    <a:pt x="69814" y="147894"/>
                    <a:pt x="93085" y="147894"/>
                  </a:cubicBezTo>
                  <a:cubicBezTo>
                    <a:pt x="93682" y="147894"/>
                    <a:pt x="94279" y="147894"/>
                    <a:pt x="94279" y="147894"/>
                  </a:cubicBezTo>
                  <a:cubicBezTo>
                    <a:pt x="94875" y="147894"/>
                    <a:pt x="95472" y="147894"/>
                    <a:pt x="96665" y="147894"/>
                  </a:cubicBezTo>
                  <a:cubicBezTo>
                    <a:pt x="97859" y="147894"/>
                    <a:pt x="99649" y="147894"/>
                    <a:pt x="100842" y="147894"/>
                  </a:cubicBezTo>
                  <a:cubicBezTo>
                    <a:pt x="102036" y="147894"/>
                    <a:pt x="103826" y="147894"/>
                    <a:pt x="105019" y="147894"/>
                  </a:cubicBezTo>
                  <a:cubicBezTo>
                    <a:pt x="105616" y="147894"/>
                    <a:pt x="106213" y="147894"/>
                    <a:pt x="107406" y="147894"/>
                  </a:cubicBezTo>
                  <a:cubicBezTo>
                    <a:pt x="107406" y="147894"/>
                    <a:pt x="107406" y="147894"/>
                    <a:pt x="107406" y="147894"/>
                  </a:cubicBezTo>
                  <a:cubicBezTo>
                    <a:pt x="131274" y="147298"/>
                    <a:pt x="149771" y="153858"/>
                    <a:pt x="162899" y="166977"/>
                  </a:cubicBezTo>
                  <a:cubicBezTo>
                    <a:pt x="183783" y="187850"/>
                    <a:pt x="183783" y="219456"/>
                    <a:pt x="183783" y="220053"/>
                  </a:cubicBezTo>
                  <a:cubicBezTo>
                    <a:pt x="183783" y="224823"/>
                    <a:pt x="187363" y="228998"/>
                    <a:pt x="192136" y="228998"/>
                  </a:cubicBezTo>
                  <a:cubicBezTo>
                    <a:pt x="192136" y="228998"/>
                    <a:pt x="192136" y="228998"/>
                    <a:pt x="192136" y="228998"/>
                  </a:cubicBezTo>
                  <a:cubicBezTo>
                    <a:pt x="196910" y="228998"/>
                    <a:pt x="201087" y="225420"/>
                    <a:pt x="201087" y="220053"/>
                  </a:cubicBezTo>
                  <a:cubicBezTo>
                    <a:pt x="201087" y="218263"/>
                    <a:pt x="201684" y="180694"/>
                    <a:pt x="175429" y="154454"/>
                  </a:cubicBezTo>
                  <a:cubicBezTo>
                    <a:pt x="166479" y="145509"/>
                    <a:pt x="155142" y="138949"/>
                    <a:pt x="142611" y="134775"/>
                  </a:cubicBezTo>
                  <a:cubicBezTo>
                    <a:pt x="162302" y="121655"/>
                    <a:pt x="175429" y="98994"/>
                    <a:pt x="175429" y="73351"/>
                  </a:cubicBezTo>
                  <a:cubicBezTo>
                    <a:pt x="175429" y="69176"/>
                    <a:pt x="174832" y="65002"/>
                    <a:pt x="174235" y="61424"/>
                  </a:cubicBezTo>
                  <a:cubicBezTo>
                    <a:pt x="176622" y="60231"/>
                    <a:pt x="177816" y="59635"/>
                    <a:pt x="178412" y="59635"/>
                  </a:cubicBezTo>
                  <a:cubicBezTo>
                    <a:pt x="182589" y="57249"/>
                    <a:pt x="183783" y="51882"/>
                    <a:pt x="181396" y="47708"/>
                  </a:cubicBezTo>
                  <a:cubicBezTo>
                    <a:pt x="179009" y="43534"/>
                    <a:pt x="173639" y="42341"/>
                    <a:pt x="169462" y="44726"/>
                  </a:cubicBezTo>
                  <a:cubicBezTo>
                    <a:pt x="169462" y="44726"/>
                    <a:pt x="169462" y="44726"/>
                    <a:pt x="169462" y="44726"/>
                  </a:cubicBezTo>
                  <a:cubicBezTo>
                    <a:pt x="158125" y="18487"/>
                    <a:pt x="131870" y="0"/>
                    <a:pt x="101439" y="0"/>
                  </a:cubicBezTo>
                  <a:cubicBezTo>
                    <a:pt x="71604" y="0"/>
                    <a:pt x="45946" y="17890"/>
                    <a:pt x="34013" y="42937"/>
                  </a:cubicBezTo>
                  <a:cubicBezTo>
                    <a:pt x="34013" y="42937"/>
                    <a:pt x="34013" y="42937"/>
                    <a:pt x="34013" y="43534"/>
                  </a:cubicBezTo>
                  <a:cubicBezTo>
                    <a:pt x="29836" y="53075"/>
                    <a:pt x="27449" y="63213"/>
                    <a:pt x="27449" y="74543"/>
                  </a:cubicBezTo>
                  <a:cubicBezTo>
                    <a:pt x="27449" y="100187"/>
                    <a:pt x="40576" y="122848"/>
                    <a:pt x="60267" y="135967"/>
                  </a:cubicBezTo>
                  <a:cubicBezTo>
                    <a:pt x="47140" y="140142"/>
                    <a:pt x="36399" y="146702"/>
                    <a:pt x="27449" y="155647"/>
                  </a:cubicBezTo>
                  <a:cubicBezTo>
                    <a:pt x="-596" y="181886"/>
                    <a:pt x="1" y="219456"/>
                    <a:pt x="1" y="220649"/>
                  </a:cubicBezTo>
                  <a:close/>
                  <a:moveTo>
                    <a:pt x="149771" y="47708"/>
                  </a:moveTo>
                  <a:cubicBezTo>
                    <a:pt x="142014" y="47112"/>
                    <a:pt x="131274" y="44726"/>
                    <a:pt x="119340" y="36974"/>
                  </a:cubicBezTo>
                  <a:cubicBezTo>
                    <a:pt x="101439" y="25643"/>
                    <a:pt x="82345" y="25047"/>
                    <a:pt x="66831" y="28028"/>
                  </a:cubicBezTo>
                  <a:cubicBezTo>
                    <a:pt x="76378" y="21469"/>
                    <a:pt x="87715" y="17294"/>
                    <a:pt x="99649" y="17294"/>
                  </a:cubicBezTo>
                  <a:cubicBezTo>
                    <a:pt x="121726" y="17294"/>
                    <a:pt x="140224" y="29817"/>
                    <a:pt x="149771" y="47708"/>
                  </a:cubicBezTo>
                  <a:close/>
                  <a:moveTo>
                    <a:pt x="43560" y="73947"/>
                  </a:moveTo>
                  <a:cubicBezTo>
                    <a:pt x="43560" y="66791"/>
                    <a:pt x="44753" y="59635"/>
                    <a:pt x="47736" y="53075"/>
                  </a:cubicBezTo>
                  <a:cubicBezTo>
                    <a:pt x="56090" y="48901"/>
                    <a:pt x="85328" y="36377"/>
                    <a:pt x="110389" y="51882"/>
                  </a:cubicBezTo>
                  <a:cubicBezTo>
                    <a:pt x="127097" y="62617"/>
                    <a:pt x="141417" y="65598"/>
                    <a:pt x="152755" y="65598"/>
                  </a:cubicBezTo>
                  <a:cubicBezTo>
                    <a:pt x="153948" y="65598"/>
                    <a:pt x="155142" y="65598"/>
                    <a:pt x="156335" y="65598"/>
                  </a:cubicBezTo>
                  <a:cubicBezTo>
                    <a:pt x="156932" y="68580"/>
                    <a:pt x="156932" y="70966"/>
                    <a:pt x="156932" y="73947"/>
                  </a:cubicBezTo>
                  <a:cubicBezTo>
                    <a:pt x="156932" y="104957"/>
                    <a:pt x="131870" y="130600"/>
                    <a:pt x="100246" y="130600"/>
                  </a:cubicBezTo>
                  <a:cubicBezTo>
                    <a:pt x="68621" y="130600"/>
                    <a:pt x="43560" y="104957"/>
                    <a:pt x="43560" y="739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34"/>
            <p:cNvSpPr/>
            <p:nvPr/>
          </p:nvSpPr>
          <p:spPr>
            <a:xfrm>
              <a:off x="6426303" y="2662982"/>
              <a:ext cx="32194" cy="18197"/>
            </a:xfrm>
            <a:custGeom>
              <a:avLst/>
              <a:gdLst/>
              <a:ahLst/>
              <a:cxnLst/>
              <a:rect l="l" t="t" r="r" b="b"/>
              <a:pathLst>
                <a:path w="32194" h="18197" extrusionOk="0">
                  <a:moveTo>
                    <a:pt x="6232" y="17005"/>
                  </a:moveTo>
                  <a:cubicBezTo>
                    <a:pt x="6829" y="17005"/>
                    <a:pt x="11006" y="18197"/>
                    <a:pt x="16376" y="18197"/>
                  </a:cubicBezTo>
                  <a:cubicBezTo>
                    <a:pt x="19359" y="18197"/>
                    <a:pt x="22343" y="17601"/>
                    <a:pt x="25923" y="17005"/>
                  </a:cubicBezTo>
                  <a:cubicBezTo>
                    <a:pt x="30697" y="15812"/>
                    <a:pt x="33083" y="11041"/>
                    <a:pt x="31890" y="6271"/>
                  </a:cubicBezTo>
                  <a:cubicBezTo>
                    <a:pt x="30697" y="1500"/>
                    <a:pt x="25923" y="-886"/>
                    <a:pt x="21149" y="307"/>
                  </a:cubicBezTo>
                  <a:cubicBezTo>
                    <a:pt x="16376" y="1500"/>
                    <a:pt x="11602" y="307"/>
                    <a:pt x="11602" y="307"/>
                  </a:cubicBezTo>
                  <a:cubicBezTo>
                    <a:pt x="6829" y="-886"/>
                    <a:pt x="2055" y="1500"/>
                    <a:pt x="265" y="5674"/>
                  </a:cubicBezTo>
                  <a:cubicBezTo>
                    <a:pt x="-928" y="10445"/>
                    <a:pt x="2055" y="15216"/>
                    <a:pt x="6232" y="170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34"/>
          <p:cNvSpPr/>
          <p:nvPr/>
        </p:nvSpPr>
        <p:spPr>
          <a:xfrm>
            <a:off x="4554929" y="1091081"/>
            <a:ext cx="338956" cy="30831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792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7"/>
        <p:cNvGrpSpPr/>
        <p:nvPr/>
      </p:nvGrpSpPr>
      <p:grpSpPr>
        <a:xfrm>
          <a:off x="0" y="0"/>
          <a:ext cx="0" cy="0"/>
          <a:chOff x="0" y="0"/>
          <a:chExt cx="0" cy="0"/>
        </a:xfrm>
      </p:grpSpPr>
      <p:sp>
        <p:nvSpPr>
          <p:cNvPr id="258" name="Google Shape;258;p35"/>
          <p:cNvSpPr txBox="1">
            <a:spLocks noGrp="1"/>
          </p:cNvSpPr>
          <p:nvPr>
            <p:ph type="sldNum" idx="12"/>
          </p:nvPr>
        </p:nvSpPr>
        <p:spPr>
          <a:xfrm>
            <a:off x="4337138"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259" name="Google Shape;259;p35"/>
          <p:cNvSpPr txBox="1"/>
          <p:nvPr/>
        </p:nvSpPr>
        <p:spPr>
          <a:xfrm>
            <a:off x="1508861" y="2363900"/>
            <a:ext cx="6126300" cy="1477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3600"/>
              <a:buFont typeface="Quattrocento Sans"/>
              <a:buNone/>
            </a:pPr>
            <a:endParaRPr sz="900" b="1">
              <a:latin typeface="Proxima Nova"/>
              <a:ea typeface="Proxima Nova"/>
              <a:cs typeface="Proxima Nova"/>
              <a:sym typeface="Proxima Nova"/>
            </a:endParaRPr>
          </a:p>
          <a:p>
            <a:pPr marL="0" marR="0" lvl="0" indent="0" algn="ctr" rtl="0">
              <a:lnSpc>
                <a:spcPct val="100000"/>
              </a:lnSpc>
              <a:spcBef>
                <a:spcPts val="0"/>
              </a:spcBef>
              <a:spcAft>
                <a:spcPts val="0"/>
              </a:spcAft>
              <a:buClr>
                <a:srgbClr val="FFFFFF"/>
              </a:buClr>
              <a:buSzPts val="3000"/>
              <a:buFont typeface="Quattrocento Sans"/>
              <a:buNone/>
            </a:pPr>
            <a:r>
              <a:rPr lang="en" sz="3700">
                <a:solidFill>
                  <a:srgbClr val="FFFFFF"/>
                </a:solidFill>
                <a:latin typeface="Proxima Nova"/>
                <a:ea typeface="Proxima Nova"/>
                <a:cs typeface="Proxima Nova"/>
                <a:sym typeface="Proxima Nova"/>
              </a:rPr>
              <a:t>grad.ucdavis.edu/covid-faq</a:t>
            </a:r>
            <a:endParaRPr sz="3700">
              <a:solidFill>
                <a:srgbClr val="FFFFFF"/>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FFFFFF"/>
              </a:buClr>
              <a:buSzPts val="3000"/>
              <a:buFont typeface="Quattrocento Sans"/>
              <a:buNone/>
            </a:pPr>
            <a:endParaRPr sz="3700">
              <a:solidFill>
                <a:srgbClr val="FFFFFF"/>
              </a:solidFill>
              <a:latin typeface="Proxima Nova"/>
              <a:ea typeface="Proxima Nova"/>
              <a:cs typeface="Proxima Nova"/>
              <a:sym typeface="Proxima Nova"/>
            </a:endParaRPr>
          </a:p>
        </p:txBody>
      </p:sp>
      <p:pic>
        <p:nvPicPr>
          <p:cNvPr id="260" name="Google Shape;260;p35"/>
          <p:cNvPicPr preferRelativeResize="0"/>
          <p:nvPr/>
        </p:nvPicPr>
        <p:blipFill>
          <a:blip r:embed="rId4">
            <a:alphaModFix/>
          </a:blip>
          <a:stretch>
            <a:fillRect/>
          </a:stretch>
        </p:blipFill>
        <p:spPr>
          <a:xfrm>
            <a:off x="3382025" y="1804425"/>
            <a:ext cx="2380026" cy="747475"/>
          </a:xfrm>
          <a:prstGeom prst="rect">
            <a:avLst/>
          </a:prstGeom>
          <a:noFill/>
          <a:ln>
            <a:noFill/>
          </a:ln>
        </p:spPr>
      </p:pic>
    </p:spTree>
  </p:cSld>
  <p:clrMapOvr>
    <a:masterClrMapping/>
  </p:clrMapOvr>
</p:sld>
</file>

<file path=ppt/theme/theme1.xml><?xml version="1.0" encoding="utf-8"?>
<a:theme xmlns:a="http://schemas.openxmlformats.org/drawingml/2006/main" name="Dercetus template">
  <a:themeElements>
    <a:clrScheme name="Custom 347">
      <a:dk1>
        <a:srgbClr val="022851"/>
      </a:dk1>
      <a:lt1>
        <a:srgbClr val="FFFFFF"/>
      </a:lt1>
      <a:dk2>
        <a:srgbClr val="ABB8C0"/>
      </a:dk2>
      <a:lt2>
        <a:srgbClr val="F0F2F3"/>
      </a:lt2>
      <a:accent1>
        <a:srgbClr val="022851"/>
      </a:accent1>
      <a:accent2>
        <a:srgbClr val="0073BB"/>
      </a:accent2>
      <a:accent3>
        <a:srgbClr val="B8DD63"/>
      </a:accent3>
      <a:accent4>
        <a:srgbClr val="78B329"/>
      </a:accent4>
      <a:accent5>
        <a:srgbClr val="FF9367"/>
      </a:accent5>
      <a:accent6>
        <a:srgbClr val="EE2424"/>
      </a:accent6>
      <a:hlink>
        <a:srgbClr val="05B3F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111">
      <a:dk1>
        <a:srgbClr val="000000"/>
      </a:dk1>
      <a:lt1>
        <a:srgbClr val="FFFFFF"/>
      </a:lt1>
      <a:dk2>
        <a:srgbClr val="3F3F3F"/>
      </a:dk2>
      <a:lt2>
        <a:srgbClr val="E7E6E6"/>
      </a:lt2>
      <a:accent1>
        <a:srgbClr val="2886B9"/>
      </a:accent1>
      <a:accent2>
        <a:srgbClr val="2C486D"/>
      </a:accent2>
      <a:accent3>
        <a:srgbClr val="F3E9DF"/>
      </a:accent3>
      <a:accent4>
        <a:srgbClr val="ED8A73"/>
      </a:accent4>
      <a:accent5>
        <a:srgbClr val="2886B9"/>
      </a:accent5>
      <a:accent6>
        <a:srgbClr val="2C486D"/>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624</Words>
  <Application>Microsoft Macintosh PowerPoint</Application>
  <PresentationFormat>On-screen Show (16:9)</PresentationFormat>
  <Paragraphs>54</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DM Sans</vt:lpstr>
      <vt:lpstr>Proxima Nova</vt:lpstr>
      <vt:lpstr>Quattrocento Sans</vt:lpstr>
      <vt:lpstr>Dercetus template</vt:lpstr>
      <vt:lpstr>3_Office Theme</vt:lpstr>
      <vt:lpstr>PowerPoint Presentation</vt:lpstr>
      <vt:lpstr>Ideas for Remote Advising</vt:lpstr>
      <vt:lpstr>Emphasize Communication</vt:lpstr>
      <vt:lpstr>Questions &amp; Answers</vt:lpstr>
      <vt:lpstr>Seek Flexibility in Academic Progress</vt:lpstr>
      <vt:lpstr>Questions &amp; Answers</vt:lpstr>
      <vt:lpstr>Support Students in Distress</vt:lpstr>
      <vt:lpstr>Questions &amp; Answers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6</cp:revision>
  <dcterms:modified xsi:type="dcterms:W3CDTF">2020-09-09T17:19:12Z</dcterms:modified>
</cp:coreProperties>
</file>